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sldIdLst>
    <p:sldId id="261" r:id="rId3"/>
    <p:sldId id="273" r:id="rId4"/>
    <p:sldId id="283" r:id="rId5"/>
    <p:sldId id="275" r:id="rId6"/>
    <p:sldId id="279" r:id="rId7"/>
    <p:sldId id="280" r:id="rId8"/>
    <p:sldId id="278" r:id="rId9"/>
    <p:sldId id="276" r:id="rId10"/>
    <p:sldId id="270" r:id="rId11"/>
    <p:sldId id="28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hul Vyas" initials="RV" lastIdx="12" clrIdx="0">
    <p:extLst>
      <p:ext uri="{19B8F6BF-5375-455C-9EA6-DF929625EA0E}">
        <p15:presenceInfo xmlns:p15="http://schemas.microsoft.com/office/powerpoint/2012/main" userId="S::rvyas@clintonhealthaccess.org::9329f17c-f0af-4777-bbeb-a99b83903853" providerId="AD"/>
      </p:ext>
    </p:extLst>
  </p:cmAuthor>
  <p:cmAuthor id="2" name="Sukhmeet Singh" initials="SS" lastIdx="2" clrIdx="1">
    <p:extLst>
      <p:ext uri="{19B8F6BF-5375-455C-9EA6-DF929625EA0E}">
        <p15:presenceInfo xmlns:p15="http://schemas.microsoft.com/office/powerpoint/2012/main" userId="S::ssingh@clintonhealthaccess.org::cf92f691-cc5a-4cbe-9746-a24a28a29a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7" autoAdjust="0"/>
    <p:restoredTop sz="94660"/>
  </p:normalViewPr>
  <p:slideViewPr>
    <p:cSldViewPr snapToGrid="0">
      <p:cViewPr varScale="1">
        <p:scale>
          <a:sx n="64" d="100"/>
          <a:sy n="64"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commentAuthors" Target="commen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DB50C-17B0-46A6-B933-C37642BA2B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2A6DAEA-E06D-451E-BCDB-2805CC078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687DD10-DE9D-457A-B3C3-46EA7D475BA2}"/>
              </a:ext>
            </a:extLst>
          </p:cNvPr>
          <p:cNvSpPr>
            <a:spLocks noGrp="1"/>
          </p:cNvSpPr>
          <p:nvPr>
            <p:ph type="dt" sz="half" idx="10"/>
          </p:nvPr>
        </p:nvSpPr>
        <p:spPr/>
        <p:txBody>
          <a:bodyPr/>
          <a:lstStyle/>
          <a:p>
            <a:fld id="{B481B617-F428-4564-A37B-3AE45FA6CEBE}" type="datetimeFigureOut">
              <a:rPr lang="en-IN" smtClean="0"/>
              <a:t>17-03-2021</a:t>
            </a:fld>
            <a:endParaRPr lang="en-IN" dirty="0"/>
          </a:p>
        </p:txBody>
      </p:sp>
      <p:sp>
        <p:nvSpPr>
          <p:cNvPr id="5" name="Footer Placeholder 4">
            <a:extLst>
              <a:ext uri="{FF2B5EF4-FFF2-40B4-BE49-F238E27FC236}">
                <a16:creationId xmlns:a16="http://schemas.microsoft.com/office/drawing/2014/main" id="{8FA9D89A-693A-47D8-A01F-FCF4C18E1701}"/>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EB43022E-B450-4A8B-97A7-6660FFF6841A}"/>
              </a:ext>
            </a:extLst>
          </p:cNvPr>
          <p:cNvSpPr>
            <a:spLocks noGrp="1"/>
          </p:cNvSpPr>
          <p:nvPr>
            <p:ph type="sldNum" sz="quarter" idx="12"/>
          </p:nvPr>
        </p:nvSpPr>
        <p:spPr/>
        <p:txBody>
          <a:bodyPr/>
          <a:lstStyle/>
          <a:p>
            <a:fld id="{4088CC1D-7B7E-4F32-B2A6-6D8034F62CBC}" type="slidenum">
              <a:rPr lang="en-IN" smtClean="0"/>
              <a:t>‹#›</a:t>
            </a:fld>
            <a:endParaRPr lang="en-IN" dirty="0"/>
          </a:p>
        </p:txBody>
      </p:sp>
    </p:spTree>
    <p:extLst>
      <p:ext uri="{BB962C8B-B14F-4D97-AF65-F5344CB8AC3E}">
        <p14:creationId xmlns:p14="http://schemas.microsoft.com/office/powerpoint/2010/main" val="1730872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5A2920E4-35AB-4152-A89C-99878110F3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8588" y="0"/>
            <a:ext cx="1824037"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67912" y="1298448"/>
            <a:ext cx="7315200" cy="3255264"/>
          </a:xfrm>
        </p:spPr>
        <p:txBody>
          <a:bodyPr anchor="b"/>
          <a:lstStyle>
            <a:lvl1pPr>
              <a:defRPr sz="5900" b="0" spc="-100" baseline="0">
                <a:solidFill>
                  <a:srgbClr val="000F46"/>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9EF7025B-C9B2-480E-988A-B9D0FF3F7051}"/>
              </a:ext>
            </a:extLst>
          </p:cNvPr>
          <p:cNvSpPr>
            <a:spLocks noGrp="1" noChangeArrowheads="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4400" fontAlgn="base">
              <a:spcBef>
                <a:spcPct val="0"/>
              </a:spcBef>
              <a:spcAft>
                <a:spcPct val="0"/>
              </a:spcAft>
              <a:buClr>
                <a:srgbClr val="000000"/>
              </a:buClr>
              <a:buFont typeface="Arial" panose="020B0604020202020204" pitchFamily="34" charset="0"/>
              <a:buNone/>
              <a:defRPr>
                <a:solidFill>
                  <a:srgbClr val="7F7F7F"/>
                </a:solidFill>
                <a:latin typeface="Arial" panose="020B0604020202020204" pitchFamily="34" charset="0"/>
                <a:cs typeface="Arial" panose="020B0604020202020204" pitchFamily="34" charset="0"/>
                <a:sym typeface="Arial" panose="020B0604020202020204" pitchFamily="34" charset="0"/>
              </a:defRPr>
            </a:lvl1pPr>
          </a:lstStyle>
          <a:p>
            <a:fld id="{5C69146B-7060-4097-A4B8-83387243C53A}" type="datetimeFigureOut">
              <a:rPr lang="en-IN" altLang="en-US"/>
              <a:pPr/>
              <a:t>17-03-2021</a:t>
            </a:fld>
            <a:endParaRPr lang="en-IN" altLang="en-US" dirty="0"/>
          </a:p>
        </p:txBody>
      </p:sp>
      <p:sp>
        <p:nvSpPr>
          <p:cNvPr id="6" name="Footer Placeholder 4">
            <a:extLst>
              <a:ext uri="{FF2B5EF4-FFF2-40B4-BE49-F238E27FC236}">
                <a16:creationId xmlns:a16="http://schemas.microsoft.com/office/drawing/2014/main" id="{47826566-293C-49D8-AA35-661E579335D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4400" fontAlgn="base">
              <a:spcBef>
                <a:spcPct val="0"/>
              </a:spcBef>
              <a:spcAft>
                <a:spcPct val="0"/>
              </a:spcAft>
              <a:buClr>
                <a:srgbClr val="000000"/>
              </a:buClr>
              <a:buFont typeface="Arial" panose="020B0604020202020204" pitchFamily="34" charset="0"/>
              <a:buNone/>
              <a:defRPr smtClean="0">
                <a:solidFill>
                  <a:srgbClr val="7F7F7F"/>
                </a:solidFill>
                <a:latin typeface="Arial" panose="020B0604020202020204" pitchFamily="34" charset="0"/>
                <a:cs typeface="Arial" panose="020B0604020202020204" pitchFamily="34" charset="0"/>
                <a:sym typeface="Arial" panose="020B0604020202020204" pitchFamily="34" charset="0"/>
              </a:defRPr>
            </a:lvl1pPr>
          </a:lstStyle>
          <a:p>
            <a:endParaRPr lang="en-IN" altLang="en-US" dirty="0"/>
          </a:p>
        </p:txBody>
      </p:sp>
      <p:sp>
        <p:nvSpPr>
          <p:cNvPr id="7" name="Slide Number Placeholder 5">
            <a:extLst>
              <a:ext uri="{FF2B5EF4-FFF2-40B4-BE49-F238E27FC236}">
                <a16:creationId xmlns:a16="http://schemas.microsoft.com/office/drawing/2014/main" id="{559C2750-9283-4125-A7AA-F16B015EF71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4400" fontAlgn="base">
              <a:spcBef>
                <a:spcPct val="0"/>
              </a:spcBef>
              <a:spcAft>
                <a:spcPct val="0"/>
              </a:spcAft>
              <a:buClr>
                <a:srgbClr val="000000"/>
              </a:buClr>
              <a:buFont typeface="Arial" panose="020B0604020202020204" pitchFamily="34" charset="0"/>
              <a:buNone/>
              <a:defRPr>
                <a:latin typeface="Arial" panose="020B0604020202020204" pitchFamily="34" charset="0"/>
                <a:cs typeface="Arial" panose="020B0604020202020204" pitchFamily="34" charset="0"/>
                <a:sym typeface="Arial" panose="020B0604020202020204" pitchFamily="34" charset="0"/>
              </a:defRPr>
            </a:lvl1pPr>
          </a:lstStyle>
          <a:p>
            <a:fld id="{9468C82E-2A3D-44C9-A6C3-5F92636EAFAB}" type="slidenum">
              <a:rPr lang="en-IN" altLang="en-US"/>
              <a:pPr/>
              <a:t>‹#›</a:t>
            </a:fld>
            <a:endParaRPr lang="en-IN" altLang="en-US" dirty="0"/>
          </a:p>
        </p:txBody>
      </p:sp>
    </p:spTree>
    <p:extLst>
      <p:ext uri="{BB962C8B-B14F-4D97-AF65-F5344CB8AC3E}">
        <p14:creationId xmlns:p14="http://schemas.microsoft.com/office/powerpoint/2010/main" val="5520529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F5762F8-E095-4D17-9267-E164F2763626}"/>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1" imgH="472" progId="TCLayout.ActiveDocument.1">
                  <p:embed/>
                </p:oleObj>
              </mc:Choice>
              <mc:Fallback>
                <p:oleObj name="think-cell Slide" r:id="rId4" imgW="471" imgH="472" progId="TCLayout.ActiveDocument.1">
                  <p:embed/>
                  <p:pic>
                    <p:nvPicPr>
                      <p:cNvPr id="10" name="Object 9" hidden="1">
                        <a:extLst>
                          <a:ext uri="{FF2B5EF4-FFF2-40B4-BE49-F238E27FC236}">
                            <a16:creationId xmlns:a16="http://schemas.microsoft.com/office/drawing/2014/main" id="{6F5762F8-E095-4D17-9267-E164F276362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9F149065-A1A6-415C-B0D2-45E2F85072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35126E6-DA92-4A55-98F9-0EE3AE7AE5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6F954F9-CD1E-4FBD-8B8D-447EAC1B6F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1B617-F428-4564-A37B-3AE45FA6CEBE}" type="datetimeFigureOut">
              <a:rPr lang="en-IN" smtClean="0"/>
              <a:t>17-03-2021</a:t>
            </a:fld>
            <a:endParaRPr lang="en-IN" dirty="0"/>
          </a:p>
        </p:txBody>
      </p:sp>
      <p:sp>
        <p:nvSpPr>
          <p:cNvPr id="5" name="Footer Placeholder 4">
            <a:extLst>
              <a:ext uri="{FF2B5EF4-FFF2-40B4-BE49-F238E27FC236}">
                <a16:creationId xmlns:a16="http://schemas.microsoft.com/office/drawing/2014/main" id="{1F644093-742C-4614-AAE2-2FEB99F2CA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CF5254DF-743B-438C-B364-D8BE3C0387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88CC1D-7B7E-4F32-B2A6-6D8034F62CBC}" type="slidenum">
              <a:rPr lang="en-IN" smtClean="0"/>
              <a:t>‹#›</a:t>
            </a:fld>
            <a:endParaRPr lang="en-IN" dirty="0"/>
          </a:p>
        </p:txBody>
      </p:sp>
      <p:sp>
        <p:nvSpPr>
          <p:cNvPr id="7" name="Rectangle 6" hidden="1">
            <a:extLst>
              <a:ext uri="{FF2B5EF4-FFF2-40B4-BE49-F238E27FC236}">
                <a16:creationId xmlns:a16="http://schemas.microsoft.com/office/drawing/2014/main" id="{BE4CB173-E7D6-48D1-BFB1-9976101DF2B0}"/>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4400" b="0" i="0" u="none" cap="none" baseline="0" dirty="0">
              <a:latin typeface="Calibri Light" panose="020F0302020204030204" pitchFamily="34" charset="0"/>
              <a:ea typeface="+mj-ea"/>
              <a:cs typeface="+mj-cs"/>
            </a:endParaRPr>
          </a:p>
        </p:txBody>
      </p:sp>
      <p:sp>
        <p:nvSpPr>
          <p:cNvPr id="9" name="Rectangle 8" hidden="1">
            <a:extLst>
              <a:ext uri="{FF2B5EF4-FFF2-40B4-BE49-F238E27FC236}">
                <a16:creationId xmlns:a16="http://schemas.microsoft.com/office/drawing/2014/main" id="{3711C4CB-6C7F-46DA-B0E1-AC32F988BCB1}"/>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4400" b="0" i="0" u="none" cap="none" baseline="0" dirty="0">
              <a:latin typeface="Calibri Light" panose="020F0302020204030204" pitchFamily="34" charset="0"/>
              <a:ea typeface="+mj-ea"/>
              <a:cs typeface="+mj-cs"/>
            </a:endParaRPr>
          </a:p>
        </p:txBody>
      </p:sp>
      <p:sp>
        <p:nvSpPr>
          <p:cNvPr id="11" name="Rectangle 10" hidden="1">
            <a:extLst>
              <a:ext uri="{FF2B5EF4-FFF2-40B4-BE49-F238E27FC236}">
                <a16:creationId xmlns:a16="http://schemas.microsoft.com/office/drawing/2014/main" id="{4CC04E10-F8C9-42EC-B772-91A8F958D911}"/>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4400" b="0" i="0" u="none" cap="none" baseline="0" dirty="0">
              <a:latin typeface="Calibri Light" panose="020F0302020204030204" pitchFamily="34" charset="0"/>
              <a:ea typeface="+mj-ea"/>
              <a:cs typeface="+mj-cs"/>
            </a:endParaRPr>
          </a:p>
        </p:txBody>
      </p:sp>
      <p:sp>
        <p:nvSpPr>
          <p:cNvPr id="13" name="Rectangle 12" hidden="1">
            <a:extLst>
              <a:ext uri="{FF2B5EF4-FFF2-40B4-BE49-F238E27FC236}">
                <a16:creationId xmlns:a16="http://schemas.microsoft.com/office/drawing/2014/main" id="{9041E211-A463-4262-81F8-54B9FEFFE05F}"/>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4400" b="0" i="0" u="none" cap="none" baseline="0" dirty="0">
              <a:latin typeface="Calibri Light" panose="020F0302020204030204" pitchFamily="34" charset="0"/>
              <a:ea typeface="+mj-ea"/>
              <a:cs typeface="+mj-cs"/>
            </a:endParaRPr>
          </a:p>
        </p:txBody>
      </p:sp>
      <p:sp>
        <p:nvSpPr>
          <p:cNvPr id="15" name="Rectangle 14" hidden="1">
            <a:extLst>
              <a:ext uri="{FF2B5EF4-FFF2-40B4-BE49-F238E27FC236}">
                <a16:creationId xmlns:a16="http://schemas.microsoft.com/office/drawing/2014/main" id="{99E5A603-530A-4D3D-88C8-75ED764D828A}"/>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4400" b="0" i="0" u="none" cap="none" baseline="0" dirty="0">
              <a:latin typeface="Calibri Light" panose="020F0302020204030204" pitchFamily="34" charset="0"/>
              <a:ea typeface="+mj-ea"/>
              <a:cs typeface="+mj-cs"/>
            </a:endParaRPr>
          </a:p>
        </p:txBody>
      </p:sp>
      <p:sp>
        <p:nvSpPr>
          <p:cNvPr id="21" name="Rectangle 20" hidden="1">
            <a:extLst>
              <a:ext uri="{FF2B5EF4-FFF2-40B4-BE49-F238E27FC236}">
                <a16:creationId xmlns:a16="http://schemas.microsoft.com/office/drawing/2014/main" id="{2A5E86D7-2C34-49F8-BAB9-E866E688CD66}"/>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4400" b="0" i="0" u="none" cap="none" baseline="0" dirty="0">
              <a:latin typeface="Calibri Light" panose="020F0302020204030204" pitchFamily="34" charset="0"/>
              <a:ea typeface="+mj-ea"/>
              <a:cs typeface="+mj-cs"/>
            </a:endParaRPr>
          </a:p>
        </p:txBody>
      </p:sp>
    </p:spTree>
    <p:extLst>
      <p:ext uri="{BB962C8B-B14F-4D97-AF65-F5344CB8AC3E}">
        <p14:creationId xmlns:p14="http://schemas.microsoft.com/office/powerpoint/2010/main" val="3519892786"/>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56A3107-F595-47E7-BD3F-030749CE8D19}"/>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1" imgH="472" progId="TCLayout.ActiveDocument.1">
                  <p:embed/>
                </p:oleObj>
              </mc:Choice>
              <mc:Fallback>
                <p:oleObj name="think-cell Slide" r:id="rId4" imgW="471" imgH="472" progId="TCLayout.ActiveDocument.1">
                  <p:embed/>
                  <p:pic>
                    <p:nvPicPr>
                      <p:cNvPr id="6" name="Object 5" hidden="1">
                        <a:extLst>
                          <a:ext uri="{FF2B5EF4-FFF2-40B4-BE49-F238E27FC236}">
                            <a16:creationId xmlns:a16="http://schemas.microsoft.com/office/drawing/2014/main" id="{656A3107-F595-47E7-BD3F-030749CE8D1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76169E60-309D-4BCB-A8B6-A71D3017EB60}"/>
              </a:ext>
            </a:extLst>
          </p:cNvPr>
          <p:cNvSpPr/>
          <p:nvPr/>
        </p:nvSpPr>
        <p:spPr>
          <a:xfrm>
            <a:off x="2644775" y="0"/>
            <a:ext cx="9574213" cy="590550"/>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buClr>
                <a:srgbClr val="000000"/>
              </a:buClr>
              <a:buFont typeface="Arial"/>
              <a:buNone/>
              <a:defRPr/>
            </a:pPr>
            <a:endParaRPr lang="en-IN" kern="0" dirty="0">
              <a:sym typeface="Arial"/>
            </a:endParaRPr>
          </a:p>
        </p:txBody>
      </p:sp>
      <p:sp>
        <p:nvSpPr>
          <p:cNvPr id="2" name="Title Placeholder 1">
            <a:extLst>
              <a:ext uri="{FF2B5EF4-FFF2-40B4-BE49-F238E27FC236}">
                <a16:creationId xmlns:a16="http://schemas.microsoft.com/office/drawing/2014/main" id="{D53528C5-D9F0-442A-850A-EED4A2EB4B6F}"/>
              </a:ext>
            </a:extLst>
          </p:cNvPr>
          <p:cNvSpPr>
            <a:spLocks noGrp="1"/>
          </p:cNvSpPr>
          <p:nvPr>
            <p:ph type="title"/>
          </p:nvPr>
        </p:nvSpPr>
        <p:spPr>
          <a:xfrm>
            <a:off x="252413" y="1123950"/>
            <a:ext cx="2947987" cy="4600575"/>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a:extLst>
              <a:ext uri="{FF2B5EF4-FFF2-40B4-BE49-F238E27FC236}">
                <a16:creationId xmlns:a16="http://schemas.microsoft.com/office/drawing/2014/main" id="{88BB0436-C8EE-4459-AE34-5509E2CCCB71}"/>
              </a:ext>
            </a:extLst>
          </p:cNvPr>
          <p:cNvSpPr/>
          <p:nvPr userDrawn="1"/>
        </p:nvSpPr>
        <p:spPr>
          <a:xfrm>
            <a:off x="0" y="1452563"/>
            <a:ext cx="107950" cy="4392612"/>
          </a:xfrm>
          <a:prstGeom prst="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dirty="0"/>
          </a:p>
        </p:txBody>
      </p:sp>
      <p:sp>
        <p:nvSpPr>
          <p:cNvPr id="4101" name="Text Placeholder 2">
            <a:extLst>
              <a:ext uri="{FF2B5EF4-FFF2-40B4-BE49-F238E27FC236}">
                <a16:creationId xmlns:a16="http://schemas.microsoft.com/office/drawing/2014/main" id="{D01C21BE-24CA-4C81-A906-4E6602BFE804}"/>
              </a:ext>
            </a:extLst>
          </p:cNvPr>
          <p:cNvSpPr>
            <a:spLocks noGrp="1" noChangeArrowheads="1"/>
          </p:cNvSpPr>
          <p:nvPr>
            <p:ph type="body" idx="1"/>
          </p:nvPr>
        </p:nvSpPr>
        <p:spPr bwMode="auto">
          <a:xfrm>
            <a:off x="3868738" y="863600"/>
            <a:ext cx="73152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Date Placeholder 3">
            <a:extLst>
              <a:ext uri="{FF2B5EF4-FFF2-40B4-BE49-F238E27FC236}">
                <a16:creationId xmlns:a16="http://schemas.microsoft.com/office/drawing/2014/main" id="{02F1A42C-6E4A-4715-BD58-F12A26671298}"/>
              </a:ext>
            </a:extLst>
          </p:cNvPr>
          <p:cNvSpPr>
            <a:spLocks noGrp="1" noChangeArrowheads="1"/>
          </p:cNvSpPr>
          <p:nvPr>
            <p:ph type="dt" sz="half" idx="2"/>
          </p:nvPr>
        </p:nvSpPr>
        <p:spPr bwMode="auto">
          <a:xfrm>
            <a:off x="261938"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Clr>
                <a:srgbClr val="000000"/>
              </a:buClr>
              <a:buFont typeface="Arial" panose="020B0604020202020204" pitchFamily="34" charset="0"/>
              <a:buNone/>
              <a:defRPr sz="1100">
                <a:solidFill>
                  <a:srgbClr val="7F7F7F"/>
                </a:solidFill>
              </a:defRPr>
            </a:lvl1pPr>
          </a:lstStyle>
          <a:p>
            <a:fld id="{907FA468-7918-406B-9DAB-55D6940B591A}" type="datetimeFigureOut">
              <a:rPr lang="en-IN" altLang="en-US"/>
              <a:pPr/>
              <a:t>17-03-2021</a:t>
            </a:fld>
            <a:endParaRPr lang="en-IN" altLang="en-US" dirty="0"/>
          </a:p>
        </p:txBody>
      </p:sp>
      <p:sp>
        <p:nvSpPr>
          <p:cNvPr id="4103" name="Footer Placeholder 4">
            <a:extLst>
              <a:ext uri="{FF2B5EF4-FFF2-40B4-BE49-F238E27FC236}">
                <a16:creationId xmlns:a16="http://schemas.microsoft.com/office/drawing/2014/main" id="{6BC1D6EF-D8A8-424F-9433-D7BD85ECCD16}"/>
              </a:ext>
            </a:extLst>
          </p:cNvPr>
          <p:cNvSpPr>
            <a:spLocks noGrp="1" noChangeArrowheads="1"/>
          </p:cNvSpPr>
          <p:nvPr>
            <p:ph type="ftr" sz="quarter" idx="3"/>
          </p:nvPr>
        </p:nvSpPr>
        <p:spPr bwMode="auto">
          <a:xfrm>
            <a:off x="3868738" y="6356350"/>
            <a:ext cx="5911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Clr>
                <a:srgbClr val="000000"/>
              </a:buClr>
              <a:buFont typeface="Arial" panose="020B0604020202020204" pitchFamily="34" charset="0"/>
              <a:buNone/>
              <a:defRPr sz="1100">
                <a:solidFill>
                  <a:srgbClr val="7F7F7F"/>
                </a:solidFill>
              </a:defRPr>
            </a:lvl1pPr>
          </a:lstStyle>
          <a:p>
            <a:endParaRPr lang="en-IN" altLang="en-US" dirty="0"/>
          </a:p>
        </p:txBody>
      </p:sp>
      <p:sp>
        <p:nvSpPr>
          <p:cNvPr id="4104" name="Slide Number Placeholder 5">
            <a:extLst>
              <a:ext uri="{FF2B5EF4-FFF2-40B4-BE49-F238E27FC236}">
                <a16:creationId xmlns:a16="http://schemas.microsoft.com/office/drawing/2014/main" id="{A12773F0-E04B-47FB-877A-452D7E9D8A1D}"/>
              </a:ext>
            </a:extLst>
          </p:cNvPr>
          <p:cNvSpPr>
            <a:spLocks noGrp="1" noChangeArrowheads="1"/>
          </p:cNvSpPr>
          <p:nvPr>
            <p:ph type="sldNum" sz="quarter" idx="4"/>
          </p:nvPr>
        </p:nvSpPr>
        <p:spPr bwMode="auto">
          <a:xfrm>
            <a:off x="10634663" y="6356350"/>
            <a:ext cx="1530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Clr>
                <a:srgbClr val="000000"/>
              </a:buClr>
              <a:buFont typeface="Arial" panose="020B0604020202020204" pitchFamily="34" charset="0"/>
              <a:buNone/>
              <a:defRPr sz="1200" b="1">
                <a:solidFill>
                  <a:schemeClr val="accent1"/>
                </a:solidFill>
              </a:defRPr>
            </a:lvl1pPr>
          </a:lstStyle>
          <a:p>
            <a:fld id="{E44F7318-B869-4DF6-ACB5-64EDB9BF3D11}" type="slidenum">
              <a:rPr lang="en-IN" altLang="en-US"/>
              <a:pPr/>
              <a:t>‹#›</a:t>
            </a:fld>
            <a:endParaRPr lang="en-IN" altLang="en-US" dirty="0"/>
          </a:p>
        </p:txBody>
      </p:sp>
      <p:pic>
        <p:nvPicPr>
          <p:cNvPr id="4105" name="Picture 8">
            <a:extLst>
              <a:ext uri="{FF2B5EF4-FFF2-40B4-BE49-F238E27FC236}">
                <a16:creationId xmlns:a16="http://schemas.microsoft.com/office/drawing/2014/main" id="{B8989844-DAA8-4BEF-BCAD-C1A327044D6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6988" y="6707188"/>
            <a:ext cx="1219200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hidden="1">
            <a:extLst>
              <a:ext uri="{FF2B5EF4-FFF2-40B4-BE49-F238E27FC236}">
                <a16:creationId xmlns:a16="http://schemas.microsoft.com/office/drawing/2014/main" id="{3AEC3550-71B2-48BF-B5E2-7D023C6AF7AD}"/>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3600" b="0" i="0" u="none" cap="none" baseline="0" dirty="0">
              <a:latin typeface="Corbel" panose="020B0503020204020204" pitchFamily="34" charset="0"/>
              <a:ea typeface="+mj-ea"/>
              <a:cs typeface="+mj-cs"/>
            </a:endParaRPr>
          </a:p>
        </p:txBody>
      </p:sp>
      <p:sp>
        <p:nvSpPr>
          <p:cNvPr id="5" name="Rectangle 4" hidden="1">
            <a:extLst>
              <a:ext uri="{FF2B5EF4-FFF2-40B4-BE49-F238E27FC236}">
                <a16:creationId xmlns:a16="http://schemas.microsoft.com/office/drawing/2014/main" id="{74CDC81A-8E8B-4A73-8D9A-A22BD2D60BB4}"/>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3600" b="0" i="0" u="none" cap="none" baseline="0" dirty="0">
              <a:latin typeface="Corbel" panose="020B0503020204020204" pitchFamily="34" charset="0"/>
              <a:ea typeface="+mj-ea"/>
              <a:cs typeface="+mj-cs"/>
            </a:endParaRPr>
          </a:p>
        </p:txBody>
      </p:sp>
      <p:sp>
        <p:nvSpPr>
          <p:cNvPr id="8" name="Rectangle 7" hidden="1">
            <a:extLst>
              <a:ext uri="{FF2B5EF4-FFF2-40B4-BE49-F238E27FC236}">
                <a16:creationId xmlns:a16="http://schemas.microsoft.com/office/drawing/2014/main" id="{19719BB4-61FF-4CFE-B7C8-9313D08E76BE}"/>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3600" b="0" i="0" u="none" cap="none" baseline="0" dirty="0">
              <a:latin typeface="Corbel" panose="020B0503020204020204" pitchFamily="34" charset="0"/>
              <a:ea typeface="+mj-ea"/>
              <a:cs typeface="+mj-cs"/>
            </a:endParaRPr>
          </a:p>
        </p:txBody>
      </p:sp>
      <p:sp>
        <p:nvSpPr>
          <p:cNvPr id="10" name="Rectangle 9" hidden="1">
            <a:extLst>
              <a:ext uri="{FF2B5EF4-FFF2-40B4-BE49-F238E27FC236}">
                <a16:creationId xmlns:a16="http://schemas.microsoft.com/office/drawing/2014/main" id="{45A18272-DF28-44DE-835B-7072FAF41794}"/>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3600" b="0" i="0" u="none" cap="none" baseline="0" dirty="0">
              <a:latin typeface="Corbel" panose="020B0503020204020204" pitchFamily="34" charset="0"/>
              <a:ea typeface="+mj-ea"/>
              <a:cs typeface="+mj-cs"/>
            </a:endParaRPr>
          </a:p>
        </p:txBody>
      </p:sp>
      <p:sp>
        <p:nvSpPr>
          <p:cNvPr id="12" name="Rectangle 11" hidden="1">
            <a:extLst>
              <a:ext uri="{FF2B5EF4-FFF2-40B4-BE49-F238E27FC236}">
                <a16:creationId xmlns:a16="http://schemas.microsoft.com/office/drawing/2014/main" id="{33F7AE82-E280-4795-86C1-22537BA4666A}"/>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3600" b="0" i="0" u="none" cap="none" baseline="0" dirty="0">
              <a:latin typeface="Corbel" panose="020B0503020204020204" pitchFamily="34" charset="0"/>
              <a:ea typeface="+mj-ea"/>
              <a:cs typeface="+mj-cs"/>
            </a:endParaRPr>
          </a:p>
        </p:txBody>
      </p:sp>
      <p:sp>
        <p:nvSpPr>
          <p:cNvPr id="18" name="Rectangle 17" hidden="1">
            <a:extLst>
              <a:ext uri="{FF2B5EF4-FFF2-40B4-BE49-F238E27FC236}">
                <a16:creationId xmlns:a16="http://schemas.microsoft.com/office/drawing/2014/main" id="{46B20E86-7B7D-40DD-979F-A78E0E17D4AB}"/>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3600" b="0" i="0" u="none" cap="none" baseline="0" dirty="0">
              <a:latin typeface="Corbel" panose="020B0503020204020204" pitchFamily="34" charset="0"/>
              <a:ea typeface="+mj-ea"/>
              <a:cs typeface="+mj-cs"/>
            </a:endParaRPr>
          </a:p>
        </p:txBody>
      </p:sp>
    </p:spTree>
    <p:extLst>
      <p:ext uri="{BB962C8B-B14F-4D97-AF65-F5344CB8AC3E}">
        <p14:creationId xmlns:p14="http://schemas.microsoft.com/office/powerpoint/2010/main" val="513107610"/>
      </p:ext>
    </p:extLst>
  </p:cSld>
  <p:clrMap bg1="lt1" tx1="dk1" bg2="lt2" tx2="dk2" accent1="accent1" accent2="accent2" accent3="accent3" accent4="accent4" accent5="accent5" accent6="accent6" hlink="hlink" folHlink="folHlink"/>
  <p:sldLayoutIdLst>
    <p:sldLayoutId id="2147483665" r:id="rId1"/>
  </p:sldLayoutIdLst>
  <p:txStyles>
    <p:titleStyle>
      <a:lvl1pPr algn="l" rtl="0" fontAlgn="base">
        <a:lnSpc>
          <a:spcPct val="90000"/>
        </a:lnSpc>
        <a:spcBef>
          <a:spcPct val="0"/>
        </a:spcBef>
        <a:spcAft>
          <a:spcPct val="0"/>
        </a:spcAft>
        <a:defRPr sz="3600" kern="1200" spc="-60">
          <a:solidFill>
            <a:srgbClr val="FFFFFF"/>
          </a:solidFill>
          <a:latin typeface="+mj-lt"/>
          <a:ea typeface="+mj-ea"/>
          <a:cs typeface="+mj-cs"/>
        </a:defRPr>
      </a:lvl1pPr>
      <a:lvl2pPr algn="l" rtl="0" fontAlgn="base">
        <a:lnSpc>
          <a:spcPct val="90000"/>
        </a:lnSpc>
        <a:spcBef>
          <a:spcPct val="0"/>
        </a:spcBef>
        <a:spcAft>
          <a:spcPct val="0"/>
        </a:spcAft>
        <a:defRPr sz="3600">
          <a:solidFill>
            <a:srgbClr val="FFFFFF"/>
          </a:solidFill>
          <a:latin typeface="Corbel" panose="020B0503020204020204" pitchFamily="34" charset="0"/>
        </a:defRPr>
      </a:lvl2pPr>
      <a:lvl3pPr algn="l" rtl="0" fontAlgn="base">
        <a:lnSpc>
          <a:spcPct val="90000"/>
        </a:lnSpc>
        <a:spcBef>
          <a:spcPct val="0"/>
        </a:spcBef>
        <a:spcAft>
          <a:spcPct val="0"/>
        </a:spcAft>
        <a:defRPr sz="3600">
          <a:solidFill>
            <a:srgbClr val="FFFFFF"/>
          </a:solidFill>
          <a:latin typeface="Corbel" panose="020B0503020204020204" pitchFamily="34" charset="0"/>
        </a:defRPr>
      </a:lvl3pPr>
      <a:lvl4pPr algn="l" rtl="0" fontAlgn="base">
        <a:lnSpc>
          <a:spcPct val="90000"/>
        </a:lnSpc>
        <a:spcBef>
          <a:spcPct val="0"/>
        </a:spcBef>
        <a:spcAft>
          <a:spcPct val="0"/>
        </a:spcAft>
        <a:defRPr sz="3600">
          <a:solidFill>
            <a:srgbClr val="FFFFFF"/>
          </a:solidFill>
          <a:latin typeface="Corbel" panose="020B0503020204020204" pitchFamily="34" charset="0"/>
        </a:defRPr>
      </a:lvl4pPr>
      <a:lvl5pPr algn="l" rtl="0" fontAlgn="base">
        <a:lnSpc>
          <a:spcPct val="90000"/>
        </a:lnSpc>
        <a:spcBef>
          <a:spcPct val="0"/>
        </a:spcBef>
        <a:spcAft>
          <a:spcPct val="0"/>
        </a:spcAft>
        <a:defRPr sz="3600">
          <a:solidFill>
            <a:srgbClr val="FFFFFF"/>
          </a:solidFill>
          <a:latin typeface="Corbel" panose="020B0503020204020204" pitchFamily="34" charset="0"/>
        </a:defRPr>
      </a:lvl5pPr>
      <a:lvl6pPr marL="457200" algn="l" rtl="0" fontAlgn="base">
        <a:lnSpc>
          <a:spcPct val="90000"/>
        </a:lnSpc>
        <a:spcBef>
          <a:spcPct val="0"/>
        </a:spcBef>
        <a:spcAft>
          <a:spcPct val="0"/>
        </a:spcAft>
        <a:defRPr sz="3600">
          <a:solidFill>
            <a:srgbClr val="FFFFFF"/>
          </a:solidFill>
          <a:latin typeface="Corbel" panose="020B0503020204020204" pitchFamily="34" charset="0"/>
        </a:defRPr>
      </a:lvl6pPr>
      <a:lvl7pPr marL="914400" algn="l" rtl="0" fontAlgn="base">
        <a:lnSpc>
          <a:spcPct val="90000"/>
        </a:lnSpc>
        <a:spcBef>
          <a:spcPct val="0"/>
        </a:spcBef>
        <a:spcAft>
          <a:spcPct val="0"/>
        </a:spcAft>
        <a:defRPr sz="3600">
          <a:solidFill>
            <a:srgbClr val="FFFFFF"/>
          </a:solidFill>
          <a:latin typeface="Corbel" panose="020B0503020204020204" pitchFamily="34" charset="0"/>
        </a:defRPr>
      </a:lvl7pPr>
      <a:lvl8pPr marL="1371600" algn="l" rtl="0" fontAlgn="base">
        <a:lnSpc>
          <a:spcPct val="90000"/>
        </a:lnSpc>
        <a:spcBef>
          <a:spcPct val="0"/>
        </a:spcBef>
        <a:spcAft>
          <a:spcPct val="0"/>
        </a:spcAft>
        <a:defRPr sz="3600">
          <a:solidFill>
            <a:srgbClr val="FFFFFF"/>
          </a:solidFill>
          <a:latin typeface="Corbel" panose="020B0503020204020204" pitchFamily="34" charset="0"/>
        </a:defRPr>
      </a:lvl8pPr>
      <a:lvl9pPr marL="1828800" algn="l" rtl="0" fontAlgn="base">
        <a:lnSpc>
          <a:spcPct val="90000"/>
        </a:lnSpc>
        <a:spcBef>
          <a:spcPct val="0"/>
        </a:spcBef>
        <a:spcAft>
          <a:spcPct val="0"/>
        </a:spcAft>
        <a:defRPr sz="3600">
          <a:solidFill>
            <a:srgbClr val="FFFFFF"/>
          </a:solidFill>
          <a:latin typeface="Corbel" panose="020B0503020204020204" pitchFamily="34" charset="0"/>
        </a:defRPr>
      </a:lvl9pPr>
    </p:titleStyle>
    <p:bodyStyle>
      <a:lvl1pPr marL="182563" indent="-182563" algn="l" rtl="0" fontAlgn="base">
        <a:lnSpc>
          <a:spcPct val="90000"/>
        </a:lnSpc>
        <a:spcBef>
          <a:spcPts val="1200"/>
        </a:spcBef>
        <a:spcAft>
          <a:spcPct val="0"/>
        </a:spcAft>
        <a:buClr>
          <a:schemeClr val="accent1"/>
        </a:buClr>
        <a:buFont typeface="Wingdings 2" panose="05020102010507070707" pitchFamily="18" charset="2"/>
        <a:buChar char=""/>
        <a:defRPr sz="2000" kern="1200">
          <a:solidFill>
            <a:srgbClr val="000F46"/>
          </a:solidFill>
          <a:latin typeface="+mn-lt"/>
          <a:ea typeface="+mn-ea"/>
          <a:cs typeface="+mn-cs"/>
        </a:defRPr>
      </a:lvl1pPr>
      <a:lvl2pPr marL="685800" indent="-182563" algn="l" rtl="0" fontAlgn="base">
        <a:lnSpc>
          <a:spcPct val="90000"/>
        </a:lnSpc>
        <a:spcBef>
          <a:spcPts val="250"/>
        </a:spcBef>
        <a:spcAft>
          <a:spcPts val="250"/>
        </a:spcAft>
        <a:buClr>
          <a:schemeClr val="accent1"/>
        </a:buClr>
        <a:buFont typeface="Wingdings 2" panose="05020102010507070707" pitchFamily="18" charset="2"/>
        <a:buChar char=""/>
        <a:defRPr kern="1200">
          <a:solidFill>
            <a:srgbClr val="000F46"/>
          </a:solidFill>
          <a:latin typeface="+mn-lt"/>
          <a:ea typeface="+mn-ea"/>
          <a:cs typeface="+mn-cs"/>
        </a:defRPr>
      </a:lvl2pPr>
      <a:lvl3pPr marL="1143000" indent="-182563" algn="l" rtl="0" fontAlgn="base">
        <a:lnSpc>
          <a:spcPct val="90000"/>
        </a:lnSpc>
        <a:spcBef>
          <a:spcPts val="250"/>
        </a:spcBef>
        <a:spcAft>
          <a:spcPts val="250"/>
        </a:spcAft>
        <a:buClr>
          <a:schemeClr val="accent1"/>
        </a:buClr>
        <a:buFont typeface="Wingdings 2" panose="05020102010507070707" pitchFamily="18" charset="2"/>
        <a:buChar char=""/>
        <a:defRPr sz="1600" kern="1200">
          <a:solidFill>
            <a:srgbClr val="000F46"/>
          </a:solidFill>
          <a:latin typeface="+mn-lt"/>
          <a:ea typeface="+mn-ea"/>
          <a:cs typeface="+mn-cs"/>
        </a:defRPr>
      </a:lvl3pPr>
      <a:lvl4pPr marL="1600200" indent="-182563" algn="l" rtl="0" fontAlgn="base">
        <a:lnSpc>
          <a:spcPct val="90000"/>
        </a:lnSpc>
        <a:spcBef>
          <a:spcPts val="250"/>
        </a:spcBef>
        <a:spcAft>
          <a:spcPts val="250"/>
        </a:spcAft>
        <a:buClr>
          <a:schemeClr val="accent1"/>
        </a:buClr>
        <a:buFont typeface="Wingdings 2" panose="05020102010507070707" pitchFamily="18" charset="2"/>
        <a:buChar char=""/>
        <a:defRPr sz="1400" kern="1200">
          <a:solidFill>
            <a:srgbClr val="000F46"/>
          </a:solidFill>
          <a:latin typeface="+mn-lt"/>
          <a:ea typeface="+mn-ea"/>
          <a:cs typeface="+mn-cs"/>
        </a:defRPr>
      </a:lvl4pPr>
      <a:lvl5pPr marL="2057400" indent="-182563" algn="l" rtl="0" fontAlgn="base">
        <a:lnSpc>
          <a:spcPct val="90000"/>
        </a:lnSpc>
        <a:spcBef>
          <a:spcPts val="250"/>
        </a:spcBef>
        <a:spcAft>
          <a:spcPts val="250"/>
        </a:spcAft>
        <a:buClr>
          <a:schemeClr val="accent1"/>
        </a:buClr>
        <a:buFont typeface="Wingdings 2" panose="05020102010507070707"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21;p12">
            <a:extLst>
              <a:ext uri="{FF2B5EF4-FFF2-40B4-BE49-F238E27FC236}">
                <a16:creationId xmlns:a16="http://schemas.microsoft.com/office/drawing/2014/main" id="{83878067-8400-4FF9-A0BB-752191D5A649}"/>
              </a:ext>
            </a:extLst>
          </p:cNvPr>
          <p:cNvPicPr preferRelativeResize="0"/>
          <p:nvPr/>
        </p:nvPicPr>
        <p:blipFill rotWithShape="1">
          <a:blip r:embed="rId2" cstate="print">
            <a:alphaModFix/>
          </a:blip>
          <a:srcRect/>
          <a:stretch/>
        </p:blipFill>
        <p:spPr>
          <a:xfrm>
            <a:off x="239141" y="174967"/>
            <a:ext cx="1884509" cy="775901"/>
          </a:xfrm>
          <a:prstGeom prst="rect">
            <a:avLst/>
          </a:prstGeom>
          <a:noFill/>
          <a:ln>
            <a:noFill/>
          </a:ln>
        </p:spPr>
      </p:pic>
      <p:sp>
        <p:nvSpPr>
          <p:cNvPr id="2" name="TextBox 1">
            <a:extLst>
              <a:ext uri="{FF2B5EF4-FFF2-40B4-BE49-F238E27FC236}">
                <a16:creationId xmlns:a16="http://schemas.microsoft.com/office/drawing/2014/main" id="{2ED5C971-D2FB-42EF-BE44-5C9F27DBB798}"/>
              </a:ext>
            </a:extLst>
          </p:cNvPr>
          <p:cNvSpPr txBox="1"/>
          <p:nvPr/>
        </p:nvSpPr>
        <p:spPr>
          <a:xfrm>
            <a:off x="3217957" y="1818335"/>
            <a:ext cx="6133050" cy="646331"/>
          </a:xfrm>
          <a:prstGeom prst="rect">
            <a:avLst/>
          </a:prstGeom>
          <a:noFill/>
        </p:spPr>
        <p:txBody>
          <a:bodyPr wrap="square" rtlCol="0">
            <a:spAutoFit/>
          </a:bodyPr>
          <a:lstStyle/>
          <a:p>
            <a:endParaRPr lang="en-IN" sz="3600" b="1" dirty="0">
              <a:solidFill>
                <a:srgbClr val="002060"/>
              </a:solidFill>
            </a:endParaRPr>
          </a:p>
        </p:txBody>
      </p:sp>
      <p:graphicFrame>
        <p:nvGraphicFramePr>
          <p:cNvPr id="3" name="Object 2">
            <a:extLst>
              <a:ext uri="{FF2B5EF4-FFF2-40B4-BE49-F238E27FC236}">
                <a16:creationId xmlns:a16="http://schemas.microsoft.com/office/drawing/2014/main" id="{388360F5-AE8E-4FA1-A10E-9147A4440E22}"/>
              </a:ext>
            </a:extLst>
          </p:cNvPr>
          <p:cNvGraphicFramePr>
            <a:graphicFrameLocks noChangeAspect="1"/>
          </p:cNvGraphicFramePr>
          <p:nvPr/>
        </p:nvGraphicFramePr>
        <p:xfrm>
          <a:off x="0" y="6729573"/>
          <a:ext cx="12192000" cy="218326"/>
        </p:xfrm>
        <a:graphic>
          <a:graphicData uri="http://schemas.openxmlformats.org/presentationml/2006/ole">
            <mc:AlternateContent xmlns:mc="http://schemas.openxmlformats.org/markup-compatibility/2006">
              <mc:Choice xmlns:v="urn:schemas-microsoft-com:vml" Requires="v">
                <p:oleObj name="Worksheet" r:id="rId3" imgW="3054242" imgH="190361" progId="Excel.Sheet.12">
                  <p:embed/>
                </p:oleObj>
              </mc:Choice>
              <mc:Fallback>
                <p:oleObj name="Worksheet" r:id="rId3" imgW="3054242" imgH="190361" progId="Excel.Sheet.12">
                  <p:embed/>
                  <p:pic>
                    <p:nvPicPr>
                      <p:cNvPr id="3" name="Object 2">
                        <a:extLst>
                          <a:ext uri="{FF2B5EF4-FFF2-40B4-BE49-F238E27FC236}">
                            <a16:creationId xmlns:a16="http://schemas.microsoft.com/office/drawing/2014/main" id="{388360F5-AE8E-4FA1-A10E-9147A4440E22}"/>
                          </a:ext>
                        </a:extLst>
                      </p:cNvPr>
                      <p:cNvPicPr/>
                      <p:nvPr/>
                    </p:nvPicPr>
                    <p:blipFill>
                      <a:blip r:embed="rId4"/>
                      <a:stretch>
                        <a:fillRect/>
                      </a:stretch>
                    </p:blipFill>
                    <p:spPr>
                      <a:xfrm>
                        <a:off x="0" y="6729573"/>
                        <a:ext cx="12192000" cy="218326"/>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9DD4D20A-4DB9-4373-A8AC-D562924834E2}"/>
              </a:ext>
            </a:extLst>
          </p:cNvPr>
          <p:cNvSpPr/>
          <p:nvPr/>
        </p:nvSpPr>
        <p:spPr>
          <a:xfrm>
            <a:off x="2029264" y="2694274"/>
            <a:ext cx="8286992" cy="1239440"/>
          </a:xfrm>
          <a:prstGeom prst="rect">
            <a:avLst/>
          </a:prstGeom>
          <a:solidFill>
            <a:srgbClr val="FFC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Ready Reckoner: </a:t>
            </a:r>
          </a:p>
          <a:p>
            <a:pPr algn="ctr"/>
            <a:r>
              <a:rPr lang="en-US" sz="3200" b="1" dirty="0">
                <a:solidFill>
                  <a:schemeClr val="bg1"/>
                </a:solidFill>
              </a:rPr>
              <a:t>Post-Bank Merger IFSC Code Status </a:t>
            </a:r>
            <a:endParaRPr lang="en-IN" sz="1600" b="1" dirty="0">
              <a:solidFill>
                <a:schemeClr val="bg1"/>
              </a:solidFill>
            </a:endParaRPr>
          </a:p>
        </p:txBody>
      </p:sp>
      <p:sp>
        <p:nvSpPr>
          <p:cNvPr id="9" name="Rectangle 8">
            <a:extLst>
              <a:ext uri="{FF2B5EF4-FFF2-40B4-BE49-F238E27FC236}">
                <a16:creationId xmlns:a16="http://schemas.microsoft.com/office/drawing/2014/main" id="{02C12C94-A1E0-4DA3-9AC2-5AFC09639E4B}"/>
              </a:ext>
            </a:extLst>
          </p:cNvPr>
          <p:cNvSpPr/>
          <p:nvPr/>
        </p:nvSpPr>
        <p:spPr>
          <a:xfrm>
            <a:off x="-9939" y="1261694"/>
            <a:ext cx="169570" cy="534404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8" name="Picture 7" descr="Logo&#10;&#10;Description automatically generated">
            <a:extLst>
              <a:ext uri="{FF2B5EF4-FFF2-40B4-BE49-F238E27FC236}">
                <a16:creationId xmlns:a16="http://schemas.microsoft.com/office/drawing/2014/main" id="{7EE98CB8-1AB2-4C0B-897A-A9DA71954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653" y="136868"/>
            <a:ext cx="1235206" cy="1124826"/>
          </a:xfrm>
          <a:prstGeom prst="rect">
            <a:avLst/>
          </a:prstGeom>
        </p:spPr>
      </p:pic>
    </p:spTree>
    <p:extLst>
      <p:ext uri="{BB962C8B-B14F-4D97-AF65-F5344CB8AC3E}">
        <p14:creationId xmlns:p14="http://schemas.microsoft.com/office/powerpoint/2010/main" val="261418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21;p12">
            <a:extLst>
              <a:ext uri="{FF2B5EF4-FFF2-40B4-BE49-F238E27FC236}">
                <a16:creationId xmlns:a16="http://schemas.microsoft.com/office/drawing/2014/main" id="{83878067-8400-4FF9-A0BB-752191D5A649}"/>
              </a:ext>
            </a:extLst>
          </p:cNvPr>
          <p:cNvPicPr preferRelativeResize="0"/>
          <p:nvPr/>
        </p:nvPicPr>
        <p:blipFill rotWithShape="1">
          <a:blip r:embed="rId2" cstate="print">
            <a:alphaModFix/>
          </a:blip>
          <a:srcRect/>
          <a:stretch/>
        </p:blipFill>
        <p:spPr>
          <a:xfrm>
            <a:off x="107803" y="124263"/>
            <a:ext cx="1871200" cy="904973"/>
          </a:xfrm>
          <a:prstGeom prst="rect">
            <a:avLst/>
          </a:prstGeom>
          <a:noFill/>
          <a:ln>
            <a:noFill/>
          </a:ln>
        </p:spPr>
      </p:pic>
      <p:graphicFrame>
        <p:nvGraphicFramePr>
          <p:cNvPr id="3" name="Object 2">
            <a:extLst>
              <a:ext uri="{FF2B5EF4-FFF2-40B4-BE49-F238E27FC236}">
                <a16:creationId xmlns:a16="http://schemas.microsoft.com/office/drawing/2014/main" id="{388360F5-AE8E-4FA1-A10E-9147A4440E22}"/>
              </a:ext>
            </a:extLst>
          </p:cNvPr>
          <p:cNvGraphicFramePr>
            <a:graphicFrameLocks noChangeAspect="1"/>
          </p:cNvGraphicFramePr>
          <p:nvPr/>
        </p:nvGraphicFramePr>
        <p:xfrm>
          <a:off x="0" y="6729573"/>
          <a:ext cx="12192000" cy="218326"/>
        </p:xfrm>
        <a:graphic>
          <a:graphicData uri="http://schemas.openxmlformats.org/presentationml/2006/ole">
            <mc:AlternateContent xmlns:mc="http://schemas.openxmlformats.org/markup-compatibility/2006">
              <mc:Choice xmlns:v="urn:schemas-microsoft-com:vml" Requires="v">
                <p:oleObj name="Worksheet" r:id="rId3" imgW="3054242" imgH="190361" progId="Excel.Sheet.12">
                  <p:embed/>
                </p:oleObj>
              </mc:Choice>
              <mc:Fallback>
                <p:oleObj name="Worksheet" r:id="rId3" imgW="3054242" imgH="190361" progId="Excel.Sheet.12">
                  <p:embed/>
                  <p:pic>
                    <p:nvPicPr>
                      <p:cNvPr id="3" name="Object 2">
                        <a:extLst>
                          <a:ext uri="{FF2B5EF4-FFF2-40B4-BE49-F238E27FC236}">
                            <a16:creationId xmlns:a16="http://schemas.microsoft.com/office/drawing/2014/main" id="{388360F5-AE8E-4FA1-A10E-9147A4440E22}"/>
                          </a:ext>
                        </a:extLst>
                      </p:cNvPr>
                      <p:cNvPicPr/>
                      <p:nvPr/>
                    </p:nvPicPr>
                    <p:blipFill>
                      <a:blip r:embed="rId4"/>
                      <a:stretch>
                        <a:fillRect/>
                      </a:stretch>
                    </p:blipFill>
                    <p:spPr>
                      <a:xfrm>
                        <a:off x="0" y="6729573"/>
                        <a:ext cx="12192000" cy="218326"/>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02C12C94-A1E0-4DA3-9AC2-5AFC09639E4B}"/>
              </a:ext>
            </a:extLst>
          </p:cNvPr>
          <p:cNvSpPr/>
          <p:nvPr/>
        </p:nvSpPr>
        <p:spPr>
          <a:xfrm>
            <a:off x="-9939" y="1261694"/>
            <a:ext cx="169570" cy="534404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TextBox 9">
            <a:extLst>
              <a:ext uri="{FF2B5EF4-FFF2-40B4-BE49-F238E27FC236}">
                <a16:creationId xmlns:a16="http://schemas.microsoft.com/office/drawing/2014/main" id="{75CF6D3A-8429-45BA-91E1-8719A81BBF31}"/>
              </a:ext>
            </a:extLst>
          </p:cNvPr>
          <p:cNvSpPr txBox="1"/>
          <p:nvPr/>
        </p:nvSpPr>
        <p:spPr>
          <a:xfrm>
            <a:off x="1432384" y="2706414"/>
            <a:ext cx="8965381" cy="1261884"/>
          </a:xfrm>
          <a:prstGeom prst="rect">
            <a:avLst/>
          </a:prstGeom>
          <a:noFill/>
        </p:spPr>
        <p:txBody>
          <a:bodyPr wrap="square">
            <a:spAutoFit/>
          </a:bodyPr>
          <a:lstStyle/>
          <a:p>
            <a:pPr algn="ctr"/>
            <a:r>
              <a:rPr lang="en-IN" sz="4400" b="1" dirty="0">
                <a:solidFill>
                  <a:srgbClr val="002060"/>
                </a:solidFill>
              </a:rPr>
              <a:t>Thank You</a:t>
            </a:r>
            <a:endParaRPr lang="en-IN" sz="3600" b="1" dirty="0">
              <a:solidFill>
                <a:srgbClr val="002060"/>
              </a:solidFill>
            </a:endParaRPr>
          </a:p>
          <a:p>
            <a:pPr lvl="1"/>
            <a:endParaRPr lang="en-IN" sz="3200" b="1" dirty="0">
              <a:solidFill>
                <a:srgbClr val="002060"/>
              </a:solidFill>
            </a:endParaRPr>
          </a:p>
        </p:txBody>
      </p:sp>
      <p:pic>
        <p:nvPicPr>
          <p:cNvPr id="8" name="Picture 7" descr="Logo&#10;&#10;Description automatically generated">
            <a:extLst>
              <a:ext uri="{FF2B5EF4-FFF2-40B4-BE49-F238E27FC236}">
                <a16:creationId xmlns:a16="http://schemas.microsoft.com/office/drawing/2014/main" id="{D273418B-D2D3-4B06-890F-41B160A256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7425" y="50991"/>
            <a:ext cx="1130237" cy="1029237"/>
          </a:xfrm>
          <a:prstGeom prst="rect">
            <a:avLst/>
          </a:prstGeom>
        </p:spPr>
      </p:pic>
      <p:sp>
        <p:nvSpPr>
          <p:cNvPr id="7" name="TextBox 6">
            <a:extLst>
              <a:ext uri="{FF2B5EF4-FFF2-40B4-BE49-F238E27FC236}">
                <a16:creationId xmlns:a16="http://schemas.microsoft.com/office/drawing/2014/main" id="{0A6380FD-D1F6-4955-B3AB-6A9DB61D3785}"/>
              </a:ext>
            </a:extLst>
          </p:cNvPr>
          <p:cNvSpPr txBox="1"/>
          <p:nvPr/>
        </p:nvSpPr>
        <p:spPr>
          <a:xfrm>
            <a:off x="3681153" y="3643420"/>
            <a:ext cx="4829694" cy="1846659"/>
          </a:xfrm>
          <a:prstGeom prst="rect">
            <a:avLst/>
          </a:prstGeom>
          <a:noFill/>
        </p:spPr>
        <p:txBody>
          <a:bodyPr wrap="square">
            <a:spAutoFit/>
          </a:bodyPr>
          <a:lstStyle/>
          <a:p>
            <a:pPr algn="ctr"/>
            <a:r>
              <a:rPr lang="en-IN" dirty="0">
                <a:solidFill>
                  <a:srgbClr val="002060"/>
                </a:solidFill>
                <a:ea typeface="Calibri" panose="020F0502020204030204" pitchFamily="34" charset="0"/>
                <a:cs typeface="Calibri" panose="020F0502020204030204" pitchFamily="34" charset="0"/>
              </a:rPr>
              <a:t>F</a:t>
            </a:r>
            <a:r>
              <a:rPr lang="en-IN" dirty="0">
                <a:solidFill>
                  <a:srgbClr val="002060"/>
                </a:solidFill>
                <a:effectLst/>
                <a:ea typeface="Calibri" panose="020F0502020204030204" pitchFamily="34" charset="0"/>
                <a:cs typeface="Calibri" panose="020F0502020204030204" pitchFamily="34" charset="0"/>
              </a:rPr>
              <a:t>or any further queries, please reach out to the </a:t>
            </a:r>
          </a:p>
          <a:p>
            <a:pPr algn="ctr"/>
            <a:r>
              <a:rPr lang="en-IN" dirty="0">
                <a:solidFill>
                  <a:srgbClr val="002060"/>
                </a:solidFill>
                <a:effectLst/>
                <a:ea typeface="Calibri" panose="020F0502020204030204" pitchFamily="34" charset="0"/>
                <a:cs typeface="Calibri" panose="020F0502020204030204" pitchFamily="34" charset="0"/>
              </a:rPr>
              <a:t>State NTEP DBT team</a:t>
            </a:r>
          </a:p>
          <a:p>
            <a:pPr algn="ctr"/>
            <a:endParaRPr lang="en-IN" dirty="0">
              <a:solidFill>
                <a:srgbClr val="002060"/>
              </a:solidFill>
              <a:effectLst/>
              <a:ea typeface="Calibri" panose="020F0502020204030204" pitchFamily="34" charset="0"/>
              <a:cs typeface="Calibri" panose="020F0502020204030204" pitchFamily="34" charset="0"/>
            </a:endParaRPr>
          </a:p>
          <a:p>
            <a:pPr algn="ctr"/>
            <a:r>
              <a:rPr lang="en-IN" dirty="0">
                <a:solidFill>
                  <a:srgbClr val="002060"/>
                </a:solidFill>
                <a:cs typeface="Calibri" panose="020F0502020204030204" pitchFamily="34" charset="0"/>
              </a:rPr>
              <a:t>Contact Nikshay </a:t>
            </a:r>
            <a:r>
              <a:rPr lang="en-IN" b="0" i="0" dirty="0">
                <a:solidFill>
                  <a:srgbClr val="002060"/>
                </a:solidFill>
                <a:effectLst/>
                <a:latin typeface="segoe ui" panose="020B0502040204020203" pitchFamily="34" charset="0"/>
              </a:rPr>
              <a:t>National Help Desk</a:t>
            </a:r>
            <a:r>
              <a:rPr lang="en-IN" dirty="0">
                <a:solidFill>
                  <a:srgbClr val="002060"/>
                </a:solidFill>
                <a:cs typeface="Calibri" panose="020F0502020204030204" pitchFamily="34" charset="0"/>
              </a:rPr>
              <a:t>          (</a:t>
            </a:r>
            <a:r>
              <a:rPr lang="en-IN" b="0" i="0" dirty="0">
                <a:solidFill>
                  <a:srgbClr val="002060"/>
                </a:solidFill>
                <a:effectLst/>
                <a:latin typeface="segoe ui" panose="020B0502040204020203" pitchFamily="34" charset="0"/>
              </a:rPr>
              <a:t>1800-11-6666) </a:t>
            </a:r>
            <a:r>
              <a:rPr lang="en-IN" dirty="0">
                <a:solidFill>
                  <a:srgbClr val="002060"/>
                </a:solidFill>
                <a:cs typeface="Calibri" panose="020F0502020204030204" pitchFamily="34" charset="0"/>
              </a:rPr>
              <a:t> for more details</a:t>
            </a:r>
            <a:endParaRPr lang="en-IN" dirty="0">
              <a:solidFill>
                <a:srgbClr val="002060"/>
              </a:solidFill>
            </a:endParaRPr>
          </a:p>
          <a:p>
            <a:pPr lvl="1"/>
            <a:endParaRPr lang="en-IN" sz="2400" b="1" dirty="0">
              <a:solidFill>
                <a:srgbClr val="002060"/>
              </a:solidFill>
            </a:endParaRPr>
          </a:p>
        </p:txBody>
      </p:sp>
      <p:sp>
        <p:nvSpPr>
          <p:cNvPr id="2" name="TextBox 1">
            <a:extLst>
              <a:ext uri="{FF2B5EF4-FFF2-40B4-BE49-F238E27FC236}">
                <a16:creationId xmlns:a16="http://schemas.microsoft.com/office/drawing/2014/main" id="{F16B49AE-891D-46BB-A6FF-70EC9D78AF52}"/>
              </a:ext>
            </a:extLst>
          </p:cNvPr>
          <p:cNvSpPr txBox="1"/>
          <p:nvPr/>
        </p:nvSpPr>
        <p:spPr>
          <a:xfrm>
            <a:off x="9916283" y="6467963"/>
            <a:ext cx="1885453" cy="261610"/>
          </a:xfrm>
          <a:prstGeom prst="rect">
            <a:avLst/>
          </a:prstGeom>
          <a:noFill/>
        </p:spPr>
        <p:txBody>
          <a:bodyPr wrap="none" rtlCol="0">
            <a:spAutoFit/>
          </a:bodyPr>
          <a:lstStyle/>
          <a:p>
            <a:r>
              <a:rPr lang="en-IN" sz="1100" dirty="0"/>
              <a:t>Updated as on 17</a:t>
            </a:r>
            <a:r>
              <a:rPr lang="en-IN" sz="1100" baseline="30000" dirty="0"/>
              <a:t>th</a:t>
            </a:r>
            <a:r>
              <a:rPr lang="en-IN" sz="1100" dirty="0"/>
              <a:t> March ‘21</a:t>
            </a:r>
          </a:p>
        </p:txBody>
      </p:sp>
    </p:spTree>
    <p:extLst>
      <p:ext uri="{BB962C8B-B14F-4D97-AF65-F5344CB8AC3E}">
        <p14:creationId xmlns:p14="http://schemas.microsoft.com/office/powerpoint/2010/main" val="753575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379A9B6-0C47-4116-80B5-60A9714D86D9}"/>
              </a:ext>
            </a:extLst>
          </p:cNvPr>
          <p:cNvSpPr txBox="1">
            <a:spLocks/>
          </p:cNvSpPr>
          <p:nvPr/>
        </p:nvSpPr>
        <p:spPr>
          <a:xfrm>
            <a:off x="173745" y="859862"/>
            <a:ext cx="3244850" cy="1028700"/>
          </a:xfrm>
          <a:prstGeom prst="rect">
            <a:avLst/>
          </a:prstGeom>
        </p:spPr>
        <p:txBody>
          <a:bodyPr anchor="b">
            <a:normAutofit/>
          </a:bodyPr>
          <a:lstStyle>
            <a:lvl1pPr algn="l" defTabSz="914400" rtl="0" eaLnBrk="1" latinLnBrk="0" hangingPunct="1">
              <a:lnSpc>
                <a:spcPct val="90000"/>
              </a:lnSpc>
              <a:spcBef>
                <a:spcPct val="0"/>
              </a:spcBef>
              <a:buNone/>
              <a:defRPr sz="5900" b="0" kern="1200" spc="-100" baseline="0">
                <a:solidFill>
                  <a:srgbClr val="000F4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IN" sz="5900" b="0" i="0" u="none" strike="noStrike" kern="1200" cap="none" spc="-100" normalizeH="0" baseline="0" noProof="0" dirty="0">
              <a:ln>
                <a:noFill/>
              </a:ln>
              <a:solidFill>
                <a:srgbClr val="000F46"/>
              </a:solidFill>
              <a:effectLst/>
              <a:uLnTx/>
              <a:uFillTx/>
              <a:latin typeface="Corbel"/>
              <a:ea typeface="+mj-ea"/>
              <a:cs typeface="+mj-cs"/>
              <a:sym typeface="Arial"/>
            </a:endParaRPr>
          </a:p>
        </p:txBody>
      </p:sp>
      <p:sp>
        <p:nvSpPr>
          <p:cNvPr id="6" name="Content Placeholder 2">
            <a:extLst>
              <a:ext uri="{FF2B5EF4-FFF2-40B4-BE49-F238E27FC236}">
                <a16:creationId xmlns:a16="http://schemas.microsoft.com/office/drawing/2014/main" id="{5D65C640-3AB7-4E2F-B2E6-BD2E85DD2B46}"/>
              </a:ext>
            </a:extLst>
          </p:cNvPr>
          <p:cNvSpPr txBox="1">
            <a:spLocks/>
          </p:cNvSpPr>
          <p:nvPr/>
        </p:nvSpPr>
        <p:spPr bwMode="auto">
          <a:xfrm>
            <a:off x="368126" y="1381182"/>
            <a:ext cx="5279021" cy="5108828"/>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2" anchor="t" anchorCtr="0" compatLnSpc="1">
            <a:prstTxWarp prst="textNoShape">
              <a:avLst/>
            </a:prstTxWarp>
            <a:noAutofit/>
          </a:bodyPr>
          <a:lstStyle>
            <a:lvl1pPr marL="0" indent="0" algn="l" rtl="0" fontAlgn="base">
              <a:lnSpc>
                <a:spcPct val="90000"/>
              </a:lnSpc>
              <a:spcBef>
                <a:spcPts val="1200"/>
              </a:spcBef>
              <a:spcAft>
                <a:spcPct val="0"/>
              </a:spcAft>
              <a:buClr>
                <a:schemeClr val="accent1"/>
              </a:buClr>
              <a:buFont typeface="Wingdings 2" panose="05020102010507070707" pitchFamily="18" charset="2"/>
              <a:buNone/>
              <a:defRPr sz="2200" kern="1200" cap="none" spc="0" baseline="0">
                <a:solidFill>
                  <a:schemeClr val="tx1">
                    <a:lumMod val="65000"/>
                    <a:lumOff val="35000"/>
                  </a:schemeClr>
                </a:solidFill>
                <a:latin typeface="+mn-lt"/>
                <a:ea typeface="+mn-ea"/>
                <a:cs typeface="+mn-cs"/>
              </a:defRPr>
            </a:lvl1pPr>
            <a:lvl2pPr marL="457200" indent="0" algn="l" rtl="0" fontAlgn="base">
              <a:lnSpc>
                <a:spcPct val="90000"/>
              </a:lnSpc>
              <a:spcBef>
                <a:spcPts val="250"/>
              </a:spcBef>
              <a:spcAft>
                <a:spcPts val="250"/>
              </a:spcAft>
              <a:buClr>
                <a:schemeClr val="accent1"/>
              </a:buClr>
              <a:buFont typeface="Wingdings 2" panose="05020102010507070707" pitchFamily="18" charset="2"/>
              <a:buNone/>
              <a:defRPr sz="1800" kern="1200">
                <a:solidFill>
                  <a:schemeClr val="tx1">
                    <a:tint val="75000"/>
                  </a:schemeClr>
                </a:solidFill>
                <a:latin typeface="+mn-lt"/>
                <a:ea typeface="+mn-ea"/>
                <a:cs typeface="+mn-cs"/>
              </a:defRPr>
            </a:lvl2pPr>
            <a:lvl3pPr marL="914400" indent="0" algn="l" rtl="0" fontAlgn="base">
              <a:lnSpc>
                <a:spcPct val="90000"/>
              </a:lnSpc>
              <a:spcBef>
                <a:spcPts val="250"/>
              </a:spcBef>
              <a:spcAft>
                <a:spcPts val="250"/>
              </a:spcAft>
              <a:buClr>
                <a:schemeClr val="accent1"/>
              </a:buClr>
              <a:buFont typeface="Wingdings 2" panose="05020102010507070707" pitchFamily="18" charset="2"/>
              <a:buNone/>
              <a:defRPr sz="1600" kern="1200">
                <a:solidFill>
                  <a:schemeClr val="tx1">
                    <a:tint val="75000"/>
                  </a:schemeClr>
                </a:solidFill>
                <a:latin typeface="+mn-lt"/>
                <a:ea typeface="+mn-ea"/>
                <a:cs typeface="+mn-cs"/>
              </a:defRPr>
            </a:lvl3pPr>
            <a:lvl4pPr marL="1371600" indent="0" algn="l" rtl="0" fontAlgn="base">
              <a:lnSpc>
                <a:spcPct val="90000"/>
              </a:lnSpc>
              <a:spcBef>
                <a:spcPts val="250"/>
              </a:spcBef>
              <a:spcAft>
                <a:spcPts val="250"/>
              </a:spcAft>
              <a:buClr>
                <a:schemeClr val="accent1"/>
              </a:buClr>
              <a:buFont typeface="Wingdings 2" panose="05020102010507070707" pitchFamily="18" charset="2"/>
              <a:buNone/>
              <a:defRPr sz="1400" kern="1200">
                <a:solidFill>
                  <a:schemeClr val="tx1">
                    <a:tint val="75000"/>
                  </a:schemeClr>
                </a:solidFill>
                <a:latin typeface="+mn-lt"/>
                <a:ea typeface="+mn-ea"/>
                <a:cs typeface="+mn-cs"/>
              </a:defRPr>
            </a:lvl4pPr>
            <a:lvl5pPr marL="1828800" indent="0" algn="l" rtl="0" fontAlgn="base">
              <a:lnSpc>
                <a:spcPct val="90000"/>
              </a:lnSpc>
              <a:spcBef>
                <a:spcPts val="250"/>
              </a:spcBef>
              <a:spcAft>
                <a:spcPts val="250"/>
              </a:spcAft>
              <a:buClr>
                <a:schemeClr val="accent1"/>
              </a:buClr>
              <a:buFont typeface="Wingdings 2" panose="05020102010507070707"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285750" indent="-285750" algn="just">
              <a:lnSpc>
                <a:spcPct val="100000"/>
              </a:lnSpc>
              <a:buFont typeface="Arial" panose="020B0604020202020204" pitchFamily="34" charset="0"/>
              <a:buChar char="•"/>
            </a:pPr>
            <a:r>
              <a:rPr lang="en-US" sz="1600" dirty="0">
                <a:solidFill>
                  <a:srgbClr val="002060"/>
                </a:solidFill>
                <a:latin typeface="Calibri" panose="020F0502020204030204" pitchFamily="34" charset="0"/>
                <a:cs typeface="Calibri" panose="020F0502020204030204" pitchFamily="34" charset="0"/>
              </a:rPr>
              <a:t>On April 1, 2020  six public sector banks were merged into four large banks, by Ministry of Finance and Reserve bank of India.</a:t>
            </a:r>
          </a:p>
          <a:p>
            <a:pPr marL="285750" indent="-285750" algn="just">
              <a:lnSpc>
                <a:spcPct val="100000"/>
              </a:lnSpc>
              <a:buFont typeface="Arial" panose="020B0604020202020204" pitchFamily="34" charset="0"/>
              <a:buChar char="•"/>
            </a:pPr>
            <a:r>
              <a:rPr lang="en-US" sz="1600" dirty="0">
                <a:solidFill>
                  <a:srgbClr val="002060"/>
                </a:solidFill>
                <a:latin typeface="Calibri" panose="020F0502020204030204" pitchFamily="34" charset="0"/>
                <a:cs typeface="Calibri" panose="020F0502020204030204" pitchFamily="34" charset="0"/>
              </a:rPr>
              <a:t>This bank merger led to a change in the branch name and IFSC codes of the merger	banks(old).	Multiple beneficiary accounts were rejected due to IFSC code and branch name inconsistency</a:t>
            </a:r>
          </a:p>
          <a:p>
            <a:pPr marL="285750" indent="-285750" algn="just">
              <a:lnSpc>
                <a:spcPct val="100000"/>
              </a:lnSpc>
              <a:buFont typeface="Arial" panose="020B0604020202020204" pitchFamily="34" charset="0"/>
              <a:buChar char="•"/>
            </a:pPr>
            <a:r>
              <a:rPr lang="en-US" sz="1600" dirty="0">
                <a:solidFill>
                  <a:srgbClr val="002060"/>
                </a:solidFill>
                <a:highlight>
                  <a:srgbClr val="FFFF00"/>
                </a:highlight>
                <a:latin typeface="Calibri" panose="020F0502020204030204" pitchFamily="34" charset="0"/>
                <a:cs typeface="Calibri" panose="020F0502020204030204" pitchFamily="34" charset="0"/>
              </a:rPr>
              <a:t>Program staff is required to update bank account details/ IFSC codes of the beneficiaries (customers of merger bank) in </a:t>
            </a:r>
            <a:r>
              <a:rPr lang="en-US" sz="1600" dirty="0" err="1">
                <a:solidFill>
                  <a:srgbClr val="002060"/>
                </a:solidFill>
                <a:highlight>
                  <a:srgbClr val="FFFF00"/>
                </a:highlight>
                <a:latin typeface="Calibri" panose="020F0502020204030204" pitchFamily="34" charset="0"/>
                <a:cs typeface="Calibri" panose="020F0502020204030204" pitchFamily="34" charset="0"/>
              </a:rPr>
              <a:t>Nikshay</a:t>
            </a:r>
            <a:r>
              <a:rPr lang="en-US" sz="1600" dirty="0">
                <a:solidFill>
                  <a:srgbClr val="002060"/>
                </a:solidFill>
                <a:highlight>
                  <a:srgbClr val="FFFF00"/>
                </a:highlight>
                <a:latin typeface="Calibri" panose="020F0502020204030204" pitchFamily="34" charset="0"/>
                <a:cs typeface="Calibri" panose="020F0502020204030204" pitchFamily="34" charset="0"/>
              </a:rPr>
              <a:t>, so that the new bank account details can get validated in PFMS, and benefits can be processed. Account details can be changed even if one or two benefits have been processed in the old bank account.</a:t>
            </a:r>
            <a:endParaRPr lang="en-IN" sz="1600" dirty="0">
              <a:solidFill>
                <a:srgbClr val="002060"/>
              </a:solidFill>
              <a:highlight>
                <a:srgbClr val="FFFF00"/>
              </a:highlight>
              <a:latin typeface="Calibri" panose="020F0502020204030204" pitchFamily="34" charset="0"/>
              <a:cs typeface="Calibri" panose="020F0502020204030204" pitchFamily="34" charset="0"/>
            </a:endParaRPr>
          </a:p>
          <a:p>
            <a:pPr marL="285750" indent="-195263" algn="just">
              <a:lnSpc>
                <a:spcPct val="100000"/>
              </a:lnSpc>
              <a:buFont typeface="Arial" panose="020B0604020202020204" pitchFamily="34" charset="0"/>
              <a:buChar char="•"/>
            </a:pPr>
            <a:r>
              <a:rPr lang="en-IN" sz="1600" dirty="0">
                <a:solidFill>
                  <a:srgbClr val="002060"/>
                </a:solidFill>
                <a:latin typeface="Calibri" panose="020F0502020204030204" pitchFamily="34" charset="0"/>
                <a:cs typeface="Calibri" panose="020F0502020204030204" pitchFamily="34" charset="0"/>
              </a:rPr>
              <a:t>This presentation is aimed at providing an easy guide to find the changed IFSC codes, reduce patient bank account rejection, and help facilitate the benefit transfer.</a:t>
            </a:r>
          </a:p>
        </p:txBody>
      </p:sp>
      <p:pic>
        <p:nvPicPr>
          <p:cNvPr id="2" name="Picture 1">
            <a:extLst>
              <a:ext uri="{FF2B5EF4-FFF2-40B4-BE49-F238E27FC236}">
                <a16:creationId xmlns:a16="http://schemas.microsoft.com/office/drawing/2014/main" id="{2455DE40-4FE4-4EF3-9CC8-7E6ECC2A1460}"/>
              </a:ext>
            </a:extLst>
          </p:cNvPr>
          <p:cNvPicPr>
            <a:picLocks noChangeAspect="1"/>
          </p:cNvPicPr>
          <p:nvPr/>
        </p:nvPicPr>
        <p:blipFill>
          <a:blip r:embed="rId2"/>
          <a:stretch>
            <a:fillRect/>
          </a:stretch>
        </p:blipFill>
        <p:spPr>
          <a:xfrm>
            <a:off x="9741150" y="5533932"/>
            <a:ext cx="1027221" cy="718607"/>
          </a:xfrm>
          <a:prstGeom prst="rect">
            <a:avLst/>
          </a:prstGeom>
        </p:spPr>
      </p:pic>
      <p:pic>
        <p:nvPicPr>
          <p:cNvPr id="8" name="Picture 7">
            <a:extLst>
              <a:ext uri="{FF2B5EF4-FFF2-40B4-BE49-F238E27FC236}">
                <a16:creationId xmlns:a16="http://schemas.microsoft.com/office/drawing/2014/main" id="{A7A97A43-E6DB-4DF1-B27D-380ED3B827E5}"/>
              </a:ext>
            </a:extLst>
          </p:cNvPr>
          <p:cNvPicPr>
            <a:picLocks noChangeAspect="1"/>
          </p:cNvPicPr>
          <p:nvPr/>
        </p:nvPicPr>
        <p:blipFill rotWithShape="1">
          <a:blip r:embed="rId3"/>
          <a:srcRect t="10365"/>
          <a:stretch/>
        </p:blipFill>
        <p:spPr>
          <a:xfrm>
            <a:off x="8517367" y="1654216"/>
            <a:ext cx="1352026" cy="1027736"/>
          </a:xfrm>
          <a:prstGeom prst="rect">
            <a:avLst/>
          </a:prstGeom>
        </p:spPr>
      </p:pic>
      <p:pic>
        <p:nvPicPr>
          <p:cNvPr id="9" name="Picture 8">
            <a:extLst>
              <a:ext uri="{FF2B5EF4-FFF2-40B4-BE49-F238E27FC236}">
                <a16:creationId xmlns:a16="http://schemas.microsoft.com/office/drawing/2014/main" id="{288D25DB-45DE-416E-8CAF-D1D627A11F12}"/>
              </a:ext>
            </a:extLst>
          </p:cNvPr>
          <p:cNvPicPr>
            <a:picLocks noChangeAspect="1"/>
          </p:cNvPicPr>
          <p:nvPr/>
        </p:nvPicPr>
        <p:blipFill>
          <a:blip r:embed="rId4"/>
          <a:stretch>
            <a:fillRect/>
          </a:stretch>
        </p:blipFill>
        <p:spPr>
          <a:xfrm>
            <a:off x="10830840" y="1817871"/>
            <a:ext cx="788530" cy="641232"/>
          </a:xfrm>
          <a:prstGeom prst="rect">
            <a:avLst/>
          </a:prstGeom>
        </p:spPr>
      </p:pic>
      <p:pic>
        <p:nvPicPr>
          <p:cNvPr id="10" name="Picture 9">
            <a:extLst>
              <a:ext uri="{FF2B5EF4-FFF2-40B4-BE49-F238E27FC236}">
                <a16:creationId xmlns:a16="http://schemas.microsoft.com/office/drawing/2014/main" id="{907BF0ED-00AE-4FD3-A619-A24E485B72F4}"/>
              </a:ext>
            </a:extLst>
          </p:cNvPr>
          <p:cNvPicPr>
            <a:picLocks noChangeAspect="1"/>
          </p:cNvPicPr>
          <p:nvPr/>
        </p:nvPicPr>
        <p:blipFill rotWithShape="1">
          <a:blip r:embed="rId5"/>
          <a:srcRect l="4488" t="18943" r="2958" b="14348"/>
          <a:stretch/>
        </p:blipFill>
        <p:spPr>
          <a:xfrm>
            <a:off x="6069561" y="1582733"/>
            <a:ext cx="1981994" cy="1099221"/>
          </a:xfrm>
          <a:prstGeom prst="rect">
            <a:avLst/>
          </a:prstGeom>
        </p:spPr>
      </p:pic>
      <p:pic>
        <p:nvPicPr>
          <p:cNvPr id="11" name="Picture 10">
            <a:extLst>
              <a:ext uri="{FF2B5EF4-FFF2-40B4-BE49-F238E27FC236}">
                <a16:creationId xmlns:a16="http://schemas.microsoft.com/office/drawing/2014/main" id="{FBF686EE-239C-4CB7-9C50-9A346D7C3112}"/>
              </a:ext>
            </a:extLst>
          </p:cNvPr>
          <p:cNvPicPr>
            <a:picLocks noChangeAspect="1"/>
          </p:cNvPicPr>
          <p:nvPr/>
        </p:nvPicPr>
        <p:blipFill rotWithShape="1">
          <a:blip r:embed="rId6"/>
          <a:srcRect l="6831" t="19951" r="7197" b="19950"/>
          <a:stretch/>
        </p:blipFill>
        <p:spPr>
          <a:xfrm>
            <a:off x="9191786" y="4358946"/>
            <a:ext cx="2194560" cy="1076183"/>
          </a:xfrm>
          <a:prstGeom prst="rect">
            <a:avLst/>
          </a:prstGeom>
        </p:spPr>
      </p:pic>
      <p:pic>
        <p:nvPicPr>
          <p:cNvPr id="12" name="Picture 11">
            <a:extLst>
              <a:ext uri="{FF2B5EF4-FFF2-40B4-BE49-F238E27FC236}">
                <a16:creationId xmlns:a16="http://schemas.microsoft.com/office/drawing/2014/main" id="{0F087AD6-785D-4BF5-B697-F61982ED3915}"/>
              </a:ext>
            </a:extLst>
          </p:cNvPr>
          <p:cNvPicPr>
            <a:picLocks noChangeAspect="1"/>
          </p:cNvPicPr>
          <p:nvPr/>
        </p:nvPicPr>
        <p:blipFill rotWithShape="1">
          <a:blip r:embed="rId7"/>
          <a:srcRect t="12267" b="18406"/>
          <a:stretch/>
        </p:blipFill>
        <p:spPr>
          <a:xfrm>
            <a:off x="6608555" y="4459386"/>
            <a:ext cx="1035939" cy="643862"/>
          </a:xfrm>
          <a:prstGeom prst="rect">
            <a:avLst/>
          </a:prstGeom>
        </p:spPr>
      </p:pic>
      <p:cxnSp>
        <p:nvCxnSpPr>
          <p:cNvPr id="17" name="Straight Connector 16">
            <a:extLst>
              <a:ext uri="{FF2B5EF4-FFF2-40B4-BE49-F238E27FC236}">
                <a16:creationId xmlns:a16="http://schemas.microsoft.com/office/drawing/2014/main" id="{54FC269F-FC52-4C7E-829E-297C75B21893}"/>
              </a:ext>
            </a:extLst>
          </p:cNvPr>
          <p:cNvCxnSpPr>
            <a:cxnSpLocks/>
          </p:cNvCxnSpPr>
          <p:nvPr/>
        </p:nvCxnSpPr>
        <p:spPr>
          <a:xfrm>
            <a:off x="8328656" y="1428718"/>
            <a:ext cx="0" cy="500689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6AD7DD9-6093-4A6E-9D2B-7331AE912CBD}"/>
              </a:ext>
            </a:extLst>
          </p:cNvPr>
          <p:cNvPicPr>
            <a:picLocks noChangeAspect="1"/>
          </p:cNvPicPr>
          <p:nvPr/>
        </p:nvPicPr>
        <p:blipFill rotWithShape="1">
          <a:blip r:embed="rId8"/>
          <a:srcRect l="19611" r="18263"/>
          <a:stretch/>
        </p:blipFill>
        <p:spPr>
          <a:xfrm>
            <a:off x="10904846" y="2920808"/>
            <a:ext cx="752927" cy="979997"/>
          </a:xfrm>
          <a:prstGeom prst="rect">
            <a:avLst/>
          </a:prstGeom>
        </p:spPr>
      </p:pic>
      <p:pic>
        <p:nvPicPr>
          <p:cNvPr id="19" name="Picture 18">
            <a:extLst>
              <a:ext uri="{FF2B5EF4-FFF2-40B4-BE49-F238E27FC236}">
                <a16:creationId xmlns:a16="http://schemas.microsoft.com/office/drawing/2014/main" id="{BC99D287-4A55-4802-9702-780541347558}"/>
              </a:ext>
            </a:extLst>
          </p:cNvPr>
          <p:cNvPicPr>
            <a:picLocks noChangeAspect="1"/>
          </p:cNvPicPr>
          <p:nvPr/>
        </p:nvPicPr>
        <p:blipFill>
          <a:blip r:embed="rId9"/>
          <a:stretch>
            <a:fillRect/>
          </a:stretch>
        </p:blipFill>
        <p:spPr>
          <a:xfrm>
            <a:off x="6707025" y="2955963"/>
            <a:ext cx="828811" cy="828811"/>
          </a:xfrm>
          <a:prstGeom prst="rect">
            <a:avLst/>
          </a:prstGeom>
        </p:spPr>
      </p:pic>
      <p:sp>
        <p:nvSpPr>
          <p:cNvPr id="20" name="Plus Sign 19">
            <a:extLst>
              <a:ext uri="{FF2B5EF4-FFF2-40B4-BE49-F238E27FC236}">
                <a16:creationId xmlns:a16="http://schemas.microsoft.com/office/drawing/2014/main" id="{4E23B7FF-924F-4268-A2BE-9F1282D598E5}"/>
              </a:ext>
            </a:extLst>
          </p:cNvPr>
          <p:cNvSpPr/>
          <p:nvPr/>
        </p:nvSpPr>
        <p:spPr>
          <a:xfrm>
            <a:off x="10083077" y="1960170"/>
            <a:ext cx="368991" cy="331556"/>
          </a:xfrm>
          <a:prstGeom prst="mathPlus">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Plus Sign 21">
            <a:extLst>
              <a:ext uri="{FF2B5EF4-FFF2-40B4-BE49-F238E27FC236}">
                <a16:creationId xmlns:a16="http://schemas.microsoft.com/office/drawing/2014/main" id="{FC948875-05E6-4F3D-B5D1-48044263964A}"/>
              </a:ext>
            </a:extLst>
          </p:cNvPr>
          <p:cNvSpPr/>
          <p:nvPr/>
        </p:nvSpPr>
        <p:spPr>
          <a:xfrm>
            <a:off x="10083077" y="3123400"/>
            <a:ext cx="368991" cy="331556"/>
          </a:xfrm>
          <a:prstGeom prst="mathPlus">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Top Corners Rounded 22">
            <a:extLst>
              <a:ext uri="{FF2B5EF4-FFF2-40B4-BE49-F238E27FC236}">
                <a16:creationId xmlns:a16="http://schemas.microsoft.com/office/drawing/2014/main" id="{05D28A02-B5BE-4FF1-AA84-EDEC1351BFE8}"/>
              </a:ext>
            </a:extLst>
          </p:cNvPr>
          <p:cNvSpPr/>
          <p:nvPr/>
        </p:nvSpPr>
        <p:spPr>
          <a:xfrm>
            <a:off x="8440178" y="1391371"/>
            <a:ext cx="3578077" cy="307777"/>
          </a:xfrm>
          <a:prstGeom prst="round2SameRect">
            <a:avLst>
              <a:gd name="adj1" fmla="val 16667"/>
              <a:gd name="adj2" fmla="val 0"/>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Calibri" panose="020F0502020204030204" pitchFamily="34" charset="0"/>
                <a:cs typeface="Calibri" panose="020F0502020204030204" pitchFamily="34" charset="0"/>
              </a:rPr>
              <a:t>Merged Banks</a:t>
            </a:r>
          </a:p>
        </p:txBody>
      </p:sp>
      <p:sp>
        <p:nvSpPr>
          <p:cNvPr id="28" name="Rectangle: Top Corners Rounded 27">
            <a:extLst>
              <a:ext uri="{FF2B5EF4-FFF2-40B4-BE49-F238E27FC236}">
                <a16:creationId xmlns:a16="http://schemas.microsoft.com/office/drawing/2014/main" id="{61CD6785-092E-4CA9-BF4E-26A563291B88}"/>
              </a:ext>
            </a:extLst>
          </p:cNvPr>
          <p:cNvSpPr/>
          <p:nvPr/>
        </p:nvSpPr>
        <p:spPr>
          <a:xfrm>
            <a:off x="5893402" y="1374212"/>
            <a:ext cx="2306892" cy="307777"/>
          </a:xfrm>
          <a:prstGeom prst="round2Same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Calibri" panose="020F0502020204030204" pitchFamily="34" charset="0"/>
                <a:cs typeface="Calibri" panose="020F0502020204030204" pitchFamily="34" charset="0"/>
              </a:rPr>
              <a:t>Lead Banks</a:t>
            </a:r>
          </a:p>
        </p:txBody>
      </p:sp>
      <p:sp>
        <p:nvSpPr>
          <p:cNvPr id="29" name="TextBox 28">
            <a:extLst>
              <a:ext uri="{FF2B5EF4-FFF2-40B4-BE49-F238E27FC236}">
                <a16:creationId xmlns:a16="http://schemas.microsoft.com/office/drawing/2014/main" id="{997BC04F-6E86-4003-8F13-E2F53B241B47}"/>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Overview</a:t>
            </a:r>
          </a:p>
        </p:txBody>
      </p:sp>
      <p:sp>
        <p:nvSpPr>
          <p:cNvPr id="5" name="TextBox 4">
            <a:extLst>
              <a:ext uri="{FF2B5EF4-FFF2-40B4-BE49-F238E27FC236}">
                <a16:creationId xmlns:a16="http://schemas.microsoft.com/office/drawing/2014/main" id="{A19E64D2-29B5-408E-B78A-AFA79B4F5AAE}"/>
              </a:ext>
            </a:extLst>
          </p:cNvPr>
          <p:cNvSpPr txBox="1"/>
          <p:nvPr/>
        </p:nvSpPr>
        <p:spPr>
          <a:xfrm>
            <a:off x="173745" y="859862"/>
            <a:ext cx="7538225" cy="400110"/>
          </a:xfrm>
          <a:prstGeom prst="rect">
            <a:avLst/>
          </a:prstGeom>
          <a:noFill/>
        </p:spPr>
        <p:txBody>
          <a:bodyPr wrap="square" rtlCol="0">
            <a:spAutoFit/>
          </a:bodyPr>
          <a:lstStyle/>
          <a:p>
            <a:r>
              <a:rPr lang="en-US" sz="2000" dirty="0">
                <a:solidFill>
                  <a:srgbClr val="FF6600"/>
                </a:solidFill>
                <a:latin typeface="Calibri" panose="020F0502020204030204" pitchFamily="34" charset="0"/>
                <a:cs typeface="Calibri" panose="020F0502020204030204" pitchFamily="34" charset="0"/>
              </a:rPr>
              <a:t>Brief Note on Bank Merger  </a:t>
            </a:r>
            <a:endParaRPr lang="en-IN" sz="2000" dirty="0">
              <a:solidFill>
                <a:srgbClr val="FF66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4B7CE9C7-E771-47A3-9828-46268CAA7BF7}"/>
              </a:ext>
            </a:extLst>
          </p:cNvPr>
          <p:cNvSpPr txBox="1"/>
          <p:nvPr/>
        </p:nvSpPr>
        <p:spPr>
          <a:xfrm>
            <a:off x="9556422" y="6303826"/>
            <a:ext cx="1450436" cy="307777"/>
          </a:xfrm>
          <a:prstGeom prst="rect">
            <a:avLst/>
          </a:prstGeom>
          <a:noFill/>
        </p:spPr>
        <p:txBody>
          <a:bodyPr wrap="square" rtlCol="0">
            <a:spAutoFit/>
          </a:bodyPr>
          <a:lstStyle/>
          <a:p>
            <a:r>
              <a:rPr lang="en-US" sz="1400" dirty="0"/>
              <a:t>Allahabad Bank</a:t>
            </a:r>
            <a:endParaRPr lang="en-IN" sz="1400" dirty="0"/>
          </a:p>
        </p:txBody>
      </p:sp>
      <p:sp>
        <p:nvSpPr>
          <p:cNvPr id="30" name="TextBox 29">
            <a:extLst>
              <a:ext uri="{FF2B5EF4-FFF2-40B4-BE49-F238E27FC236}">
                <a16:creationId xmlns:a16="http://schemas.microsoft.com/office/drawing/2014/main" id="{C664694E-6960-434E-B29D-2C2838A72EE2}"/>
              </a:ext>
            </a:extLst>
          </p:cNvPr>
          <p:cNvSpPr txBox="1"/>
          <p:nvPr/>
        </p:nvSpPr>
        <p:spPr>
          <a:xfrm>
            <a:off x="6641360" y="6353092"/>
            <a:ext cx="1450436" cy="307777"/>
          </a:xfrm>
          <a:prstGeom prst="rect">
            <a:avLst/>
          </a:prstGeom>
          <a:noFill/>
        </p:spPr>
        <p:txBody>
          <a:bodyPr wrap="square" rtlCol="0">
            <a:spAutoFit/>
          </a:bodyPr>
          <a:lstStyle/>
          <a:p>
            <a:r>
              <a:rPr lang="en-US" sz="1400" dirty="0"/>
              <a:t>Indian Bank</a:t>
            </a:r>
            <a:endParaRPr lang="en-IN" sz="1400" dirty="0"/>
          </a:p>
        </p:txBody>
      </p:sp>
      <p:sp>
        <p:nvSpPr>
          <p:cNvPr id="31" name="TextBox 30">
            <a:extLst>
              <a:ext uri="{FF2B5EF4-FFF2-40B4-BE49-F238E27FC236}">
                <a16:creationId xmlns:a16="http://schemas.microsoft.com/office/drawing/2014/main" id="{7D626F09-B415-4E7D-A32D-2ED9C40AB84C}"/>
              </a:ext>
            </a:extLst>
          </p:cNvPr>
          <p:cNvSpPr txBox="1"/>
          <p:nvPr/>
        </p:nvSpPr>
        <p:spPr>
          <a:xfrm>
            <a:off x="6564880" y="2290744"/>
            <a:ext cx="1450436" cy="307777"/>
          </a:xfrm>
          <a:prstGeom prst="rect">
            <a:avLst/>
          </a:prstGeom>
          <a:noFill/>
        </p:spPr>
        <p:txBody>
          <a:bodyPr wrap="square" rtlCol="0">
            <a:spAutoFit/>
          </a:bodyPr>
          <a:lstStyle/>
          <a:p>
            <a:r>
              <a:rPr lang="en-US" sz="1400" dirty="0"/>
              <a:t>Union Bank</a:t>
            </a:r>
            <a:endParaRPr lang="en-IN" sz="1400" dirty="0"/>
          </a:p>
        </p:txBody>
      </p:sp>
      <p:pic>
        <p:nvPicPr>
          <p:cNvPr id="1026" name="Picture 2" descr="United Bank of India - Wikipedia">
            <a:extLst>
              <a:ext uri="{FF2B5EF4-FFF2-40B4-BE49-F238E27FC236}">
                <a16:creationId xmlns:a16="http://schemas.microsoft.com/office/drawing/2014/main" id="{49C729F2-6FD3-491D-B517-E77BD8419E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09232" y="2889169"/>
            <a:ext cx="982077" cy="95103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F042D6D-9539-4EFA-B100-7915D0990A68}"/>
              </a:ext>
            </a:extLst>
          </p:cNvPr>
          <p:cNvSpPr txBox="1"/>
          <p:nvPr/>
        </p:nvSpPr>
        <p:spPr>
          <a:xfrm>
            <a:off x="8694306" y="2365087"/>
            <a:ext cx="1450436" cy="307777"/>
          </a:xfrm>
          <a:prstGeom prst="rect">
            <a:avLst/>
          </a:prstGeom>
          <a:noFill/>
        </p:spPr>
        <p:txBody>
          <a:bodyPr wrap="square" rtlCol="0">
            <a:spAutoFit/>
          </a:bodyPr>
          <a:lstStyle/>
          <a:p>
            <a:r>
              <a:rPr lang="en-US" sz="1400" dirty="0"/>
              <a:t>Andhra Bank</a:t>
            </a:r>
            <a:endParaRPr lang="en-IN" sz="1400" dirty="0"/>
          </a:p>
        </p:txBody>
      </p:sp>
      <p:sp>
        <p:nvSpPr>
          <p:cNvPr id="40" name="TextBox 39">
            <a:extLst>
              <a:ext uri="{FF2B5EF4-FFF2-40B4-BE49-F238E27FC236}">
                <a16:creationId xmlns:a16="http://schemas.microsoft.com/office/drawing/2014/main" id="{FD865DA1-1FAA-4371-80A7-0003B9BF3CAB}"/>
              </a:ext>
            </a:extLst>
          </p:cNvPr>
          <p:cNvSpPr txBox="1"/>
          <p:nvPr/>
        </p:nvSpPr>
        <p:spPr>
          <a:xfrm>
            <a:off x="10533001" y="2464168"/>
            <a:ext cx="1564002" cy="307777"/>
          </a:xfrm>
          <a:prstGeom prst="rect">
            <a:avLst/>
          </a:prstGeom>
          <a:noFill/>
        </p:spPr>
        <p:txBody>
          <a:bodyPr wrap="square" rtlCol="0">
            <a:spAutoFit/>
          </a:bodyPr>
          <a:lstStyle/>
          <a:p>
            <a:r>
              <a:rPr lang="en-US" sz="1400" dirty="0"/>
              <a:t>Corporation Bank</a:t>
            </a:r>
            <a:endParaRPr lang="en-IN" sz="1400" dirty="0"/>
          </a:p>
        </p:txBody>
      </p:sp>
      <p:sp>
        <p:nvSpPr>
          <p:cNvPr id="44" name="TextBox 43">
            <a:extLst>
              <a:ext uri="{FF2B5EF4-FFF2-40B4-BE49-F238E27FC236}">
                <a16:creationId xmlns:a16="http://schemas.microsoft.com/office/drawing/2014/main" id="{70C6DA64-76EB-4773-ADED-6AD0B9300B0B}"/>
              </a:ext>
            </a:extLst>
          </p:cNvPr>
          <p:cNvSpPr txBox="1"/>
          <p:nvPr/>
        </p:nvSpPr>
        <p:spPr>
          <a:xfrm>
            <a:off x="6627563" y="5159846"/>
            <a:ext cx="1896291" cy="307777"/>
          </a:xfrm>
          <a:prstGeom prst="rect">
            <a:avLst/>
          </a:prstGeom>
          <a:noFill/>
        </p:spPr>
        <p:txBody>
          <a:bodyPr wrap="square" rtlCol="0">
            <a:spAutoFit/>
          </a:bodyPr>
          <a:lstStyle/>
          <a:p>
            <a:r>
              <a:rPr lang="en-US" sz="1400" dirty="0"/>
              <a:t>Canara Bank</a:t>
            </a:r>
            <a:endParaRPr lang="en-IN" sz="1400" dirty="0"/>
          </a:p>
        </p:txBody>
      </p:sp>
      <p:sp>
        <p:nvSpPr>
          <p:cNvPr id="45" name="TextBox 44">
            <a:extLst>
              <a:ext uri="{FF2B5EF4-FFF2-40B4-BE49-F238E27FC236}">
                <a16:creationId xmlns:a16="http://schemas.microsoft.com/office/drawing/2014/main" id="{B8E9BAD8-1FCE-49BF-A5AE-A8896DAA7179}"/>
              </a:ext>
            </a:extLst>
          </p:cNvPr>
          <p:cNvSpPr txBox="1"/>
          <p:nvPr/>
        </p:nvSpPr>
        <p:spPr>
          <a:xfrm>
            <a:off x="9591965" y="5181800"/>
            <a:ext cx="1896291" cy="307777"/>
          </a:xfrm>
          <a:prstGeom prst="rect">
            <a:avLst/>
          </a:prstGeom>
          <a:noFill/>
        </p:spPr>
        <p:txBody>
          <a:bodyPr wrap="square" rtlCol="0">
            <a:spAutoFit/>
          </a:bodyPr>
          <a:lstStyle/>
          <a:p>
            <a:r>
              <a:rPr lang="en-US" sz="1400" dirty="0"/>
              <a:t>Syndicate Bank</a:t>
            </a:r>
            <a:endParaRPr lang="en-IN" sz="1400" dirty="0"/>
          </a:p>
        </p:txBody>
      </p:sp>
      <p:sp>
        <p:nvSpPr>
          <p:cNvPr id="49" name="TextBox 48">
            <a:extLst>
              <a:ext uri="{FF2B5EF4-FFF2-40B4-BE49-F238E27FC236}">
                <a16:creationId xmlns:a16="http://schemas.microsoft.com/office/drawing/2014/main" id="{BA7DBA1B-2682-4693-9CF1-F2C5877600DB}"/>
              </a:ext>
            </a:extLst>
          </p:cNvPr>
          <p:cNvSpPr txBox="1"/>
          <p:nvPr/>
        </p:nvSpPr>
        <p:spPr>
          <a:xfrm>
            <a:off x="8286452" y="3970033"/>
            <a:ext cx="1810669" cy="307777"/>
          </a:xfrm>
          <a:prstGeom prst="rect">
            <a:avLst/>
          </a:prstGeom>
          <a:noFill/>
        </p:spPr>
        <p:txBody>
          <a:bodyPr wrap="square" rtlCol="0">
            <a:spAutoFit/>
          </a:bodyPr>
          <a:lstStyle/>
          <a:p>
            <a:r>
              <a:rPr lang="en-US" sz="1400" dirty="0"/>
              <a:t>United Bank of India</a:t>
            </a:r>
            <a:endParaRPr lang="en-IN" sz="1400" dirty="0"/>
          </a:p>
        </p:txBody>
      </p:sp>
      <p:pic>
        <p:nvPicPr>
          <p:cNvPr id="50" name="Picture 49">
            <a:extLst>
              <a:ext uri="{FF2B5EF4-FFF2-40B4-BE49-F238E27FC236}">
                <a16:creationId xmlns:a16="http://schemas.microsoft.com/office/drawing/2014/main" id="{D23D2C92-6501-4F60-8773-BBEF6601358F}"/>
              </a:ext>
            </a:extLst>
          </p:cNvPr>
          <p:cNvPicPr>
            <a:picLocks noChangeAspect="1"/>
          </p:cNvPicPr>
          <p:nvPr/>
        </p:nvPicPr>
        <p:blipFill>
          <a:blip r:embed="rId11"/>
          <a:stretch>
            <a:fillRect/>
          </a:stretch>
        </p:blipFill>
        <p:spPr>
          <a:xfrm>
            <a:off x="6665977" y="5567410"/>
            <a:ext cx="978515" cy="778017"/>
          </a:xfrm>
          <a:prstGeom prst="rect">
            <a:avLst/>
          </a:prstGeom>
        </p:spPr>
      </p:pic>
      <p:sp>
        <p:nvSpPr>
          <p:cNvPr id="51" name="TextBox 50">
            <a:extLst>
              <a:ext uri="{FF2B5EF4-FFF2-40B4-BE49-F238E27FC236}">
                <a16:creationId xmlns:a16="http://schemas.microsoft.com/office/drawing/2014/main" id="{D4C43909-0E05-43D7-88AD-04074D136AB0}"/>
              </a:ext>
            </a:extLst>
          </p:cNvPr>
          <p:cNvSpPr txBox="1"/>
          <p:nvPr/>
        </p:nvSpPr>
        <p:spPr>
          <a:xfrm>
            <a:off x="6250840" y="3968317"/>
            <a:ext cx="1810669" cy="307777"/>
          </a:xfrm>
          <a:prstGeom prst="rect">
            <a:avLst/>
          </a:prstGeom>
          <a:noFill/>
        </p:spPr>
        <p:txBody>
          <a:bodyPr wrap="square" rtlCol="0">
            <a:spAutoFit/>
          </a:bodyPr>
          <a:lstStyle/>
          <a:p>
            <a:r>
              <a:rPr lang="en-US" sz="1400" dirty="0"/>
              <a:t>Punjab National Bank</a:t>
            </a:r>
            <a:endParaRPr lang="en-IN" sz="1400" dirty="0"/>
          </a:p>
        </p:txBody>
      </p:sp>
      <p:sp>
        <p:nvSpPr>
          <p:cNvPr id="54" name="TextBox 53">
            <a:extLst>
              <a:ext uri="{FF2B5EF4-FFF2-40B4-BE49-F238E27FC236}">
                <a16:creationId xmlns:a16="http://schemas.microsoft.com/office/drawing/2014/main" id="{7D39A864-CAF2-4C32-9D9B-DDE72B077243}"/>
              </a:ext>
            </a:extLst>
          </p:cNvPr>
          <p:cNvSpPr txBox="1"/>
          <p:nvPr/>
        </p:nvSpPr>
        <p:spPr>
          <a:xfrm>
            <a:off x="10021662" y="3932167"/>
            <a:ext cx="2344401" cy="307777"/>
          </a:xfrm>
          <a:prstGeom prst="rect">
            <a:avLst/>
          </a:prstGeom>
          <a:noFill/>
        </p:spPr>
        <p:txBody>
          <a:bodyPr wrap="square" rtlCol="0">
            <a:spAutoFit/>
          </a:bodyPr>
          <a:lstStyle/>
          <a:p>
            <a:r>
              <a:rPr lang="en-US" sz="1400" dirty="0"/>
              <a:t>Oriental Bank of Commerce</a:t>
            </a:r>
            <a:endParaRPr lang="en-IN" sz="1400" dirty="0"/>
          </a:p>
        </p:txBody>
      </p:sp>
    </p:spTree>
    <p:extLst>
      <p:ext uri="{BB962C8B-B14F-4D97-AF65-F5344CB8AC3E}">
        <p14:creationId xmlns:p14="http://schemas.microsoft.com/office/powerpoint/2010/main" val="1125328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379A9B6-0C47-4116-80B5-60A9714D86D9}"/>
              </a:ext>
            </a:extLst>
          </p:cNvPr>
          <p:cNvSpPr txBox="1">
            <a:spLocks/>
          </p:cNvSpPr>
          <p:nvPr/>
        </p:nvSpPr>
        <p:spPr>
          <a:xfrm>
            <a:off x="173745" y="859862"/>
            <a:ext cx="3244850" cy="1028700"/>
          </a:xfrm>
          <a:prstGeom prst="rect">
            <a:avLst/>
          </a:prstGeom>
        </p:spPr>
        <p:txBody>
          <a:bodyPr anchor="b">
            <a:normAutofit/>
          </a:bodyPr>
          <a:lstStyle>
            <a:lvl1pPr algn="l" defTabSz="914400" rtl="0" eaLnBrk="1" latinLnBrk="0" hangingPunct="1">
              <a:lnSpc>
                <a:spcPct val="90000"/>
              </a:lnSpc>
              <a:spcBef>
                <a:spcPct val="0"/>
              </a:spcBef>
              <a:buNone/>
              <a:defRPr sz="5900" b="0" kern="1200" spc="-100" baseline="0">
                <a:solidFill>
                  <a:srgbClr val="000F4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IN" sz="5900" b="0" i="0" u="none" strike="noStrike" kern="1200" cap="none" spc="-100" normalizeH="0" baseline="0" noProof="0" dirty="0">
              <a:ln>
                <a:noFill/>
              </a:ln>
              <a:solidFill>
                <a:srgbClr val="000F46"/>
              </a:solidFill>
              <a:effectLst/>
              <a:uLnTx/>
              <a:uFillTx/>
              <a:latin typeface="Corbel"/>
              <a:ea typeface="+mj-ea"/>
              <a:cs typeface="+mj-cs"/>
              <a:sym typeface="Arial"/>
            </a:endParaRPr>
          </a:p>
        </p:txBody>
      </p:sp>
      <p:sp>
        <p:nvSpPr>
          <p:cNvPr id="6" name="Content Placeholder 2">
            <a:extLst>
              <a:ext uri="{FF2B5EF4-FFF2-40B4-BE49-F238E27FC236}">
                <a16:creationId xmlns:a16="http://schemas.microsoft.com/office/drawing/2014/main" id="{5D65C640-3AB7-4E2F-B2E6-BD2E85DD2B46}"/>
              </a:ext>
            </a:extLst>
          </p:cNvPr>
          <p:cNvSpPr txBox="1">
            <a:spLocks/>
          </p:cNvSpPr>
          <p:nvPr/>
        </p:nvSpPr>
        <p:spPr bwMode="auto">
          <a:xfrm>
            <a:off x="368126" y="1381182"/>
            <a:ext cx="5279021" cy="510882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2" anchor="t" anchorCtr="0" compatLnSpc="1">
            <a:prstTxWarp prst="textNoShape">
              <a:avLst/>
            </a:prstTxWarp>
            <a:noAutofit/>
          </a:bodyPr>
          <a:lstStyle>
            <a:lvl1pPr marL="0" indent="0" algn="l" rtl="0" fontAlgn="base">
              <a:lnSpc>
                <a:spcPct val="90000"/>
              </a:lnSpc>
              <a:spcBef>
                <a:spcPts val="1200"/>
              </a:spcBef>
              <a:spcAft>
                <a:spcPct val="0"/>
              </a:spcAft>
              <a:buClr>
                <a:schemeClr val="accent1"/>
              </a:buClr>
              <a:buFont typeface="Wingdings 2" panose="05020102010507070707" pitchFamily="18" charset="2"/>
              <a:buNone/>
              <a:defRPr sz="2200" kern="1200" cap="none" spc="0" baseline="0">
                <a:solidFill>
                  <a:schemeClr val="tx1">
                    <a:lumMod val="65000"/>
                    <a:lumOff val="35000"/>
                  </a:schemeClr>
                </a:solidFill>
                <a:latin typeface="+mn-lt"/>
                <a:ea typeface="+mn-ea"/>
                <a:cs typeface="+mn-cs"/>
              </a:defRPr>
            </a:lvl1pPr>
            <a:lvl2pPr marL="457200" indent="0" algn="l" rtl="0" fontAlgn="base">
              <a:lnSpc>
                <a:spcPct val="90000"/>
              </a:lnSpc>
              <a:spcBef>
                <a:spcPts val="250"/>
              </a:spcBef>
              <a:spcAft>
                <a:spcPts val="250"/>
              </a:spcAft>
              <a:buClr>
                <a:schemeClr val="accent1"/>
              </a:buClr>
              <a:buFont typeface="Wingdings 2" panose="05020102010507070707" pitchFamily="18" charset="2"/>
              <a:buNone/>
              <a:defRPr sz="1800" kern="1200">
                <a:solidFill>
                  <a:schemeClr val="tx1">
                    <a:tint val="75000"/>
                  </a:schemeClr>
                </a:solidFill>
                <a:latin typeface="+mn-lt"/>
                <a:ea typeface="+mn-ea"/>
                <a:cs typeface="+mn-cs"/>
              </a:defRPr>
            </a:lvl2pPr>
            <a:lvl3pPr marL="914400" indent="0" algn="l" rtl="0" fontAlgn="base">
              <a:lnSpc>
                <a:spcPct val="90000"/>
              </a:lnSpc>
              <a:spcBef>
                <a:spcPts val="250"/>
              </a:spcBef>
              <a:spcAft>
                <a:spcPts val="250"/>
              </a:spcAft>
              <a:buClr>
                <a:schemeClr val="accent1"/>
              </a:buClr>
              <a:buFont typeface="Wingdings 2" panose="05020102010507070707" pitchFamily="18" charset="2"/>
              <a:buNone/>
              <a:defRPr sz="1600" kern="1200">
                <a:solidFill>
                  <a:schemeClr val="tx1">
                    <a:tint val="75000"/>
                  </a:schemeClr>
                </a:solidFill>
                <a:latin typeface="+mn-lt"/>
                <a:ea typeface="+mn-ea"/>
                <a:cs typeface="+mn-cs"/>
              </a:defRPr>
            </a:lvl3pPr>
            <a:lvl4pPr marL="1371600" indent="0" algn="l" rtl="0" fontAlgn="base">
              <a:lnSpc>
                <a:spcPct val="90000"/>
              </a:lnSpc>
              <a:spcBef>
                <a:spcPts val="250"/>
              </a:spcBef>
              <a:spcAft>
                <a:spcPts val="250"/>
              </a:spcAft>
              <a:buClr>
                <a:schemeClr val="accent1"/>
              </a:buClr>
              <a:buFont typeface="Wingdings 2" panose="05020102010507070707" pitchFamily="18" charset="2"/>
              <a:buNone/>
              <a:defRPr sz="1400" kern="1200">
                <a:solidFill>
                  <a:schemeClr val="tx1">
                    <a:tint val="75000"/>
                  </a:schemeClr>
                </a:solidFill>
                <a:latin typeface="+mn-lt"/>
                <a:ea typeface="+mn-ea"/>
                <a:cs typeface="+mn-cs"/>
              </a:defRPr>
            </a:lvl4pPr>
            <a:lvl5pPr marL="1828800" indent="0" algn="l" rtl="0" fontAlgn="base">
              <a:lnSpc>
                <a:spcPct val="90000"/>
              </a:lnSpc>
              <a:spcBef>
                <a:spcPts val="250"/>
              </a:spcBef>
              <a:spcAft>
                <a:spcPts val="250"/>
              </a:spcAft>
              <a:buClr>
                <a:schemeClr val="accent1"/>
              </a:buClr>
              <a:buFont typeface="Wingdings 2" panose="05020102010507070707"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342900" indent="-342900" algn="just">
              <a:buFont typeface="Arial" panose="020B0604020202020204" pitchFamily="34" charset="0"/>
              <a:buChar char="•"/>
            </a:pPr>
            <a:r>
              <a:rPr lang="hi-IN" sz="1800" dirty="0">
                <a:solidFill>
                  <a:srgbClr val="002060"/>
                </a:solidFill>
                <a:latin typeface="Mangal" panose="02040503050203030202" pitchFamily="18" charset="0"/>
                <a:cs typeface="Mangal" panose="02040503050203030202" pitchFamily="18" charset="0"/>
              </a:rPr>
              <a:t>1 अप्रैल 2020 को वित्त मंत्रालय और भारतीय रिज़र्व बैंक द्वारा </a:t>
            </a:r>
            <a:r>
              <a:rPr lang="en-IN" sz="1800" dirty="0">
                <a:solidFill>
                  <a:srgbClr val="002060"/>
                </a:solidFill>
                <a:latin typeface="Mangal" panose="02040503050203030202" pitchFamily="18" charset="0"/>
                <a:cs typeface="Mangal" panose="02040503050203030202" pitchFamily="18" charset="0"/>
              </a:rPr>
              <a:t>6 </a:t>
            </a:r>
            <a:r>
              <a:rPr lang="hi-IN" sz="1800" dirty="0">
                <a:solidFill>
                  <a:srgbClr val="002060"/>
                </a:solidFill>
                <a:latin typeface="Mangal" panose="02040503050203030202" pitchFamily="18" charset="0"/>
                <a:cs typeface="Mangal" panose="02040503050203030202" pitchFamily="18" charset="0"/>
              </a:rPr>
              <a:t>सार्वजनिक क्षेत्र बैंक का  विलय चार बड़े बैंक में किया गया। </a:t>
            </a:r>
            <a:endParaRPr lang="en-IN" sz="1800" dirty="0">
              <a:solidFill>
                <a:srgbClr val="002060"/>
              </a:solidFill>
              <a:latin typeface="Mangal" panose="02040503050203030202" pitchFamily="18" charset="0"/>
              <a:cs typeface="Mangal" panose="02040503050203030202" pitchFamily="18" charset="0"/>
            </a:endParaRPr>
          </a:p>
          <a:p>
            <a:pPr marL="342900" indent="-342900" algn="just">
              <a:buFont typeface="Arial" panose="020B0604020202020204" pitchFamily="34" charset="0"/>
              <a:buChar char="•"/>
            </a:pPr>
            <a:r>
              <a:rPr lang="hi-IN" sz="1800" dirty="0">
                <a:solidFill>
                  <a:srgbClr val="002060"/>
                </a:solidFill>
                <a:latin typeface="Mangal" panose="02040503050203030202" pitchFamily="18" charset="0"/>
                <a:cs typeface="Mangal" panose="02040503050203030202" pitchFamily="18" charset="0"/>
              </a:rPr>
              <a:t>विलय के कारण बैंक</a:t>
            </a:r>
            <a:r>
              <a:rPr lang="en-IN"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के</a:t>
            </a:r>
            <a:r>
              <a:rPr lang="en-IN"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नाम</a:t>
            </a:r>
            <a:r>
              <a:rPr lang="en-IN"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और शाखाओं के आइएफएससी कोड में भी बदलाव</a:t>
            </a:r>
            <a:r>
              <a:rPr lang="en-IN"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आए। इसके रहते कई क्षय रोगियों के खातों को अस्वीकृति मिली। </a:t>
            </a:r>
            <a:endParaRPr lang="en-IN" sz="1800" dirty="0">
              <a:solidFill>
                <a:srgbClr val="002060"/>
              </a:solidFill>
              <a:latin typeface="Mangal" panose="02040503050203030202" pitchFamily="18" charset="0"/>
              <a:cs typeface="Mangal" panose="02040503050203030202" pitchFamily="18" charset="0"/>
            </a:endParaRPr>
          </a:p>
          <a:p>
            <a:pPr marL="342900" indent="-342900" algn="just">
              <a:buFont typeface="Arial" panose="020B0604020202020204" pitchFamily="34" charset="0"/>
              <a:buChar char="•"/>
            </a:pPr>
            <a:r>
              <a:rPr lang="hi-IN" sz="1800" dirty="0">
                <a:solidFill>
                  <a:srgbClr val="002060"/>
                </a:solidFill>
                <a:highlight>
                  <a:srgbClr val="FFFF00"/>
                </a:highlight>
                <a:latin typeface="Mangal" panose="02040503050203030202" pitchFamily="18" charset="0"/>
                <a:cs typeface="Mangal" panose="02040503050203030202" pitchFamily="18" charset="0"/>
              </a:rPr>
              <a:t>मर्जर बैंक के ग्राहकों के खातों  की जानकारी</a:t>
            </a:r>
            <a:r>
              <a:rPr lang="en-IN" sz="1800" dirty="0">
                <a:solidFill>
                  <a:srgbClr val="002060"/>
                </a:solidFill>
                <a:highlight>
                  <a:srgbClr val="FFFF00"/>
                </a:highlight>
                <a:latin typeface="Mangal" panose="02040503050203030202" pitchFamily="18" charset="0"/>
                <a:cs typeface="Mangal" panose="02040503050203030202" pitchFamily="18" charset="0"/>
              </a:rPr>
              <a:t>/ IFSC </a:t>
            </a:r>
            <a:r>
              <a:rPr lang="hi-IN" sz="1800" dirty="0">
                <a:solidFill>
                  <a:srgbClr val="002060"/>
                </a:solidFill>
                <a:highlight>
                  <a:srgbClr val="FFFF00"/>
                </a:highlight>
                <a:latin typeface="Mangal" panose="02040503050203030202" pitchFamily="18" charset="0"/>
                <a:cs typeface="Mangal" panose="02040503050203030202" pitchFamily="18" charset="0"/>
              </a:rPr>
              <a:t>कोड</a:t>
            </a:r>
            <a:r>
              <a:rPr lang="en-IN" sz="1800" dirty="0">
                <a:solidFill>
                  <a:srgbClr val="002060"/>
                </a:solidFill>
                <a:highlight>
                  <a:srgbClr val="FFFF00"/>
                </a:highlight>
                <a:latin typeface="Mangal" panose="02040503050203030202" pitchFamily="18" charset="0"/>
                <a:cs typeface="Mangal" panose="02040503050203030202" pitchFamily="18" charset="0"/>
              </a:rPr>
              <a:t> </a:t>
            </a:r>
            <a:r>
              <a:rPr lang="hi-IN" sz="1800" dirty="0">
                <a:solidFill>
                  <a:srgbClr val="002060"/>
                </a:solidFill>
                <a:highlight>
                  <a:srgbClr val="FFFF00"/>
                </a:highlight>
                <a:latin typeface="Mangal" panose="02040503050203030202" pitchFamily="18" charset="0"/>
                <a:cs typeface="Mangal" panose="02040503050203030202" pitchFamily="18" charset="0"/>
              </a:rPr>
              <a:t>निक्षय</a:t>
            </a:r>
            <a:r>
              <a:rPr lang="en-IN" sz="1800" dirty="0">
                <a:solidFill>
                  <a:srgbClr val="002060"/>
                </a:solidFill>
                <a:highlight>
                  <a:srgbClr val="FFFF00"/>
                </a:highlight>
                <a:latin typeface="Mangal" panose="02040503050203030202" pitchFamily="18" charset="0"/>
                <a:cs typeface="Mangal" panose="02040503050203030202" pitchFamily="18" charset="0"/>
              </a:rPr>
              <a:t> </a:t>
            </a:r>
            <a:r>
              <a:rPr lang="hi-IN" sz="1800" dirty="0">
                <a:solidFill>
                  <a:srgbClr val="002060"/>
                </a:solidFill>
                <a:highlight>
                  <a:srgbClr val="FFFF00"/>
                </a:highlight>
                <a:latin typeface="Mangal" panose="02040503050203030202" pitchFamily="18" charset="0"/>
                <a:cs typeface="Mangal" panose="02040503050203030202" pitchFamily="18" charset="0"/>
              </a:rPr>
              <a:t>पर</a:t>
            </a:r>
            <a:r>
              <a:rPr lang="en-IN" sz="1800" dirty="0">
                <a:solidFill>
                  <a:srgbClr val="002060"/>
                </a:solidFill>
                <a:highlight>
                  <a:srgbClr val="FFFF00"/>
                </a:highlight>
                <a:latin typeface="Mangal" panose="02040503050203030202" pitchFamily="18" charset="0"/>
                <a:cs typeface="Mangal" panose="02040503050203030202" pitchFamily="18" charset="0"/>
              </a:rPr>
              <a:t>, </a:t>
            </a:r>
            <a:r>
              <a:rPr lang="hi-IN" sz="1800" dirty="0">
                <a:solidFill>
                  <a:srgbClr val="002060"/>
                </a:solidFill>
                <a:highlight>
                  <a:srgbClr val="FFFF00"/>
                </a:highlight>
                <a:latin typeface="Mangal" panose="02040503050203030202" pitchFamily="18" charset="0"/>
                <a:cs typeface="Mangal" panose="02040503050203030202" pitchFamily="18" charset="0"/>
              </a:rPr>
              <a:t>प्रोग्राम स्टाफ द्वारा बदली जाएंगी </a:t>
            </a:r>
            <a:r>
              <a:rPr lang="en-IN" sz="1800" dirty="0">
                <a:solidFill>
                  <a:srgbClr val="002060"/>
                </a:solidFill>
                <a:highlight>
                  <a:srgbClr val="FFFF00"/>
                </a:highlight>
                <a:latin typeface="Mangal" panose="02040503050203030202" pitchFamily="18" charset="0"/>
                <a:cs typeface="Mangal" panose="02040503050203030202" pitchFamily="18" charset="0"/>
              </a:rPr>
              <a:t>,</a:t>
            </a:r>
            <a:r>
              <a:rPr lang="hi-IN" sz="1800" dirty="0">
                <a:solidFill>
                  <a:srgbClr val="002060"/>
                </a:solidFill>
                <a:highlight>
                  <a:srgbClr val="FFFF00"/>
                </a:highlight>
                <a:latin typeface="Mangal" panose="02040503050203030202" pitchFamily="18" charset="0"/>
                <a:cs typeface="Mangal" panose="02040503050203030202" pitchFamily="18" charset="0"/>
              </a:rPr>
              <a:t> जिससे की</a:t>
            </a:r>
            <a:r>
              <a:rPr lang="en-IN" sz="1800" dirty="0">
                <a:solidFill>
                  <a:srgbClr val="002060"/>
                </a:solidFill>
                <a:highlight>
                  <a:srgbClr val="FFFF00"/>
                </a:highlight>
                <a:latin typeface="Mangal" panose="02040503050203030202" pitchFamily="18" charset="0"/>
                <a:cs typeface="Mangal" panose="02040503050203030202" pitchFamily="18" charset="0"/>
              </a:rPr>
              <a:t> </a:t>
            </a:r>
            <a:r>
              <a:rPr lang="hi-IN" sz="1800" dirty="0">
                <a:solidFill>
                  <a:srgbClr val="002060"/>
                </a:solidFill>
                <a:highlight>
                  <a:srgbClr val="FFFF00"/>
                </a:highlight>
                <a:latin typeface="Mangal" panose="02040503050203030202" pitchFamily="18" charset="0"/>
                <a:cs typeface="Mangal" panose="02040503050203030202" pitchFamily="18" charset="0"/>
              </a:rPr>
              <a:t>नया खाता </a:t>
            </a:r>
            <a:r>
              <a:rPr lang="en-IN" sz="1800" dirty="0">
                <a:solidFill>
                  <a:srgbClr val="002060"/>
                </a:solidFill>
                <a:highlight>
                  <a:srgbClr val="FFFF00"/>
                </a:highlight>
                <a:latin typeface="Mangal" panose="02040503050203030202" pitchFamily="18" charset="0"/>
                <a:cs typeface="Mangal" panose="02040503050203030202" pitchFamily="18" charset="0"/>
              </a:rPr>
              <a:t>PFMS </a:t>
            </a:r>
            <a:r>
              <a:rPr lang="hi-IN" sz="1800" dirty="0">
                <a:solidFill>
                  <a:srgbClr val="002060"/>
                </a:solidFill>
                <a:highlight>
                  <a:srgbClr val="FFFF00"/>
                </a:highlight>
                <a:latin typeface="Mangal" panose="02040503050203030202" pitchFamily="18" charset="0"/>
                <a:cs typeface="Mangal" panose="02040503050203030202" pitchFamily="18" charset="0"/>
              </a:rPr>
              <a:t>द्वारा वैलिडेट किया जा</a:t>
            </a:r>
            <a:r>
              <a:rPr lang="en-IN" sz="1800" dirty="0">
                <a:solidFill>
                  <a:srgbClr val="002060"/>
                </a:solidFill>
                <a:highlight>
                  <a:srgbClr val="FFFF00"/>
                </a:highlight>
                <a:latin typeface="Mangal" panose="02040503050203030202" pitchFamily="18" charset="0"/>
                <a:cs typeface="Mangal" panose="02040503050203030202" pitchFamily="18" charset="0"/>
              </a:rPr>
              <a:t> </a:t>
            </a:r>
            <a:r>
              <a:rPr lang="hi-IN" sz="1800" dirty="0">
                <a:solidFill>
                  <a:srgbClr val="002060"/>
                </a:solidFill>
                <a:highlight>
                  <a:srgbClr val="FFFF00"/>
                </a:highlight>
                <a:latin typeface="Mangal" panose="02040503050203030202" pitchFamily="18" charset="0"/>
                <a:cs typeface="Mangal" panose="02040503050203030202" pitchFamily="18" charset="0"/>
              </a:rPr>
              <a:t>सकें। यह प्रक्रिया पुराने खाते में एक से दो बेनिफिट ट्रांसफर होने के बाद भी की जा सकती हैं। </a:t>
            </a:r>
            <a:endParaRPr lang="en-US" sz="1800" dirty="0">
              <a:solidFill>
                <a:srgbClr val="002060"/>
              </a:solidFill>
              <a:highlight>
                <a:srgbClr val="FFFF00"/>
              </a:highlight>
              <a:latin typeface="Mangal" panose="02040503050203030202" pitchFamily="18" charset="0"/>
              <a:cs typeface="Mangal" panose="02040503050203030202" pitchFamily="18" charset="0"/>
            </a:endParaRPr>
          </a:p>
          <a:p>
            <a:pPr marL="342900" indent="-252413" algn="just">
              <a:buFont typeface="Arial" panose="020B0604020202020204" pitchFamily="34" charset="0"/>
              <a:buChar char="•"/>
            </a:pPr>
            <a:r>
              <a:rPr lang="hi-IN" sz="1800" dirty="0">
                <a:solidFill>
                  <a:srgbClr val="002060"/>
                </a:solidFill>
                <a:latin typeface="Mangal" panose="02040503050203030202" pitchFamily="18" charset="0"/>
                <a:cs typeface="Mangal" panose="02040503050203030202" pitchFamily="18" charset="0"/>
              </a:rPr>
              <a:t>इस प्रेजेंटेशन के माध्यम से हम</a:t>
            </a:r>
            <a:r>
              <a:rPr lang="en-IN"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नए</a:t>
            </a:r>
            <a:r>
              <a:rPr lang="en-IN"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आईएफएससी</a:t>
            </a:r>
            <a:r>
              <a:rPr lang="en-US" sz="1800" dirty="0">
                <a:solidFill>
                  <a:srgbClr val="002060"/>
                </a:solidFill>
                <a:latin typeface="Mangal" panose="02040503050203030202" pitchFamily="18" charset="0"/>
                <a:cs typeface="Mangal" panose="02040503050203030202" pitchFamily="18" charset="0"/>
              </a:rPr>
              <a:t> </a:t>
            </a:r>
            <a:r>
              <a:rPr lang="en-IN" sz="1800" dirty="0">
                <a:solidFill>
                  <a:srgbClr val="002060"/>
                </a:solidFill>
                <a:latin typeface="Mangal" panose="02040503050203030202" pitchFamily="18" charset="0"/>
                <a:cs typeface="Mangal" panose="02040503050203030202" pitchFamily="18" charset="0"/>
              </a:rPr>
              <a:t>(IFSC)</a:t>
            </a:r>
            <a:r>
              <a:rPr lang="hi-IN" sz="1800" dirty="0">
                <a:solidFill>
                  <a:srgbClr val="002060"/>
                </a:solidFill>
                <a:latin typeface="Mangal" panose="02040503050203030202" pitchFamily="18" charset="0"/>
                <a:cs typeface="Mangal" panose="02040503050203030202" pitchFamily="18" charset="0"/>
              </a:rPr>
              <a:t> कोड</a:t>
            </a:r>
            <a:r>
              <a:rPr lang="en-IN"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और शाखा के नाम ढूंढने की प्रक्रिया के बारे में जानकारी</a:t>
            </a:r>
            <a:r>
              <a:rPr lang="en-US"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देंगे। </a:t>
            </a:r>
            <a:endParaRPr lang="en-US" altLang="en-US" sz="1800" dirty="0">
              <a:solidFill>
                <a:srgbClr val="002060"/>
              </a:solidFill>
              <a:latin typeface="Mangal" panose="02040503050203030202" pitchFamily="18" charset="0"/>
              <a:cs typeface="Mangal" panose="02040503050203030202" pitchFamily="18" charset="0"/>
            </a:endParaRPr>
          </a:p>
          <a:p>
            <a:pPr marL="342900" indent="-342900" algn="just">
              <a:buFont typeface="Arial" panose="020B0604020202020204" pitchFamily="34" charset="0"/>
              <a:buChar char="•"/>
            </a:pPr>
            <a:endParaRPr lang="en-US" sz="1800" dirty="0">
              <a:solidFill>
                <a:srgbClr val="002060"/>
              </a:solidFill>
              <a:latin typeface="Mangal" panose="02040503050203030202" pitchFamily="18" charset="0"/>
              <a:cs typeface="Mangal" panose="02040503050203030202" pitchFamily="18" charset="0"/>
            </a:endParaRPr>
          </a:p>
          <a:p>
            <a:pPr algn="just"/>
            <a:endParaRPr lang="en-US" dirty="0">
              <a:solidFill>
                <a:srgbClr val="002060"/>
              </a:solidFill>
              <a:latin typeface="Mangal" panose="02040503050203030202" pitchFamily="18" charset="0"/>
              <a:cs typeface="Mangal" panose="02040503050203030202" pitchFamily="18" charset="0"/>
            </a:endParaRPr>
          </a:p>
        </p:txBody>
      </p:sp>
      <p:pic>
        <p:nvPicPr>
          <p:cNvPr id="2" name="Picture 1">
            <a:extLst>
              <a:ext uri="{FF2B5EF4-FFF2-40B4-BE49-F238E27FC236}">
                <a16:creationId xmlns:a16="http://schemas.microsoft.com/office/drawing/2014/main" id="{2455DE40-4FE4-4EF3-9CC8-7E6ECC2A1460}"/>
              </a:ext>
            </a:extLst>
          </p:cNvPr>
          <p:cNvPicPr>
            <a:picLocks noChangeAspect="1"/>
          </p:cNvPicPr>
          <p:nvPr/>
        </p:nvPicPr>
        <p:blipFill>
          <a:blip r:embed="rId2"/>
          <a:stretch>
            <a:fillRect/>
          </a:stretch>
        </p:blipFill>
        <p:spPr>
          <a:xfrm>
            <a:off x="9741150" y="5533932"/>
            <a:ext cx="1027221" cy="718607"/>
          </a:xfrm>
          <a:prstGeom prst="rect">
            <a:avLst/>
          </a:prstGeom>
        </p:spPr>
      </p:pic>
      <p:pic>
        <p:nvPicPr>
          <p:cNvPr id="8" name="Picture 7">
            <a:extLst>
              <a:ext uri="{FF2B5EF4-FFF2-40B4-BE49-F238E27FC236}">
                <a16:creationId xmlns:a16="http://schemas.microsoft.com/office/drawing/2014/main" id="{A7A97A43-E6DB-4DF1-B27D-380ED3B827E5}"/>
              </a:ext>
            </a:extLst>
          </p:cNvPr>
          <p:cNvPicPr>
            <a:picLocks noChangeAspect="1"/>
          </p:cNvPicPr>
          <p:nvPr/>
        </p:nvPicPr>
        <p:blipFill rotWithShape="1">
          <a:blip r:embed="rId3"/>
          <a:srcRect t="10365"/>
          <a:stretch/>
        </p:blipFill>
        <p:spPr>
          <a:xfrm>
            <a:off x="8517367" y="1654216"/>
            <a:ext cx="1352026" cy="1027736"/>
          </a:xfrm>
          <a:prstGeom prst="rect">
            <a:avLst/>
          </a:prstGeom>
        </p:spPr>
      </p:pic>
      <p:pic>
        <p:nvPicPr>
          <p:cNvPr id="9" name="Picture 8">
            <a:extLst>
              <a:ext uri="{FF2B5EF4-FFF2-40B4-BE49-F238E27FC236}">
                <a16:creationId xmlns:a16="http://schemas.microsoft.com/office/drawing/2014/main" id="{288D25DB-45DE-416E-8CAF-D1D627A11F12}"/>
              </a:ext>
            </a:extLst>
          </p:cNvPr>
          <p:cNvPicPr>
            <a:picLocks noChangeAspect="1"/>
          </p:cNvPicPr>
          <p:nvPr/>
        </p:nvPicPr>
        <p:blipFill>
          <a:blip r:embed="rId4"/>
          <a:stretch>
            <a:fillRect/>
          </a:stretch>
        </p:blipFill>
        <p:spPr>
          <a:xfrm>
            <a:off x="10830840" y="1817871"/>
            <a:ext cx="788530" cy="641232"/>
          </a:xfrm>
          <a:prstGeom prst="rect">
            <a:avLst/>
          </a:prstGeom>
        </p:spPr>
      </p:pic>
      <p:pic>
        <p:nvPicPr>
          <p:cNvPr id="10" name="Picture 9">
            <a:extLst>
              <a:ext uri="{FF2B5EF4-FFF2-40B4-BE49-F238E27FC236}">
                <a16:creationId xmlns:a16="http://schemas.microsoft.com/office/drawing/2014/main" id="{907BF0ED-00AE-4FD3-A619-A24E485B72F4}"/>
              </a:ext>
            </a:extLst>
          </p:cNvPr>
          <p:cNvPicPr>
            <a:picLocks noChangeAspect="1"/>
          </p:cNvPicPr>
          <p:nvPr/>
        </p:nvPicPr>
        <p:blipFill rotWithShape="1">
          <a:blip r:embed="rId5"/>
          <a:srcRect l="4488" t="18943" r="2958" b="14348"/>
          <a:stretch/>
        </p:blipFill>
        <p:spPr>
          <a:xfrm>
            <a:off x="6097696" y="1582733"/>
            <a:ext cx="1981994" cy="1099221"/>
          </a:xfrm>
          <a:prstGeom prst="rect">
            <a:avLst/>
          </a:prstGeom>
        </p:spPr>
      </p:pic>
      <p:pic>
        <p:nvPicPr>
          <p:cNvPr id="11" name="Picture 10">
            <a:extLst>
              <a:ext uri="{FF2B5EF4-FFF2-40B4-BE49-F238E27FC236}">
                <a16:creationId xmlns:a16="http://schemas.microsoft.com/office/drawing/2014/main" id="{FBF686EE-239C-4CB7-9C50-9A346D7C3112}"/>
              </a:ext>
            </a:extLst>
          </p:cNvPr>
          <p:cNvPicPr>
            <a:picLocks noChangeAspect="1"/>
          </p:cNvPicPr>
          <p:nvPr/>
        </p:nvPicPr>
        <p:blipFill rotWithShape="1">
          <a:blip r:embed="rId6"/>
          <a:srcRect l="6831" t="19951" r="7197" b="19950"/>
          <a:stretch/>
        </p:blipFill>
        <p:spPr>
          <a:xfrm>
            <a:off x="9191786" y="4358946"/>
            <a:ext cx="2194560" cy="1076183"/>
          </a:xfrm>
          <a:prstGeom prst="rect">
            <a:avLst/>
          </a:prstGeom>
        </p:spPr>
      </p:pic>
      <p:pic>
        <p:nvPicPr>
          <p:cNvPr id="12" name="Picture 11">
            <a:extLst>
              <a:ext uri="{FF2B5EF4-FFF2-40B4-BE49-F238E27FC236}">
                <a16:creationId xmlns:a16="http://schemas.microsoft.com/office/drawing/2014/main" id="{0F087AD6-785D-4BF5-B697-F61982ED3915}"/>
              </a:ext>
            </a:extLst>
          </p:cNvPr>
          <p:cNvPicPr>
            <a:picLocks noChangeAspect="1"/>
          </p:cNvPicPr>
          <p:nvPr/>
        </p:nvPicPr>
        <p:blipFill rotWithShape="1">
          <a:blip r:embed="rId7"/>
          <a:srcRect t="12267" b="18406"/>
          <a:stretch/>
        </p:blipFill>
        <p:spPr>
          <a:xfrm>
            <a:off x="6622620" y="4459386"/>
            <a:ext cx="1035939" cy="643862"/>
          </a:xfrm>
          <a:prstGeom prst="rect">
            <a:avLst/>
          </a:prstGeom>
        </p:spPr>
      </p:pic>
      <p:cxnSp>
        <p:nvCxnSpPr>
          <p:cNvPr id="17" name="Straight Connector 16">
            <a:extLst>
              <a:ext uri="{FF2B5EF4-FFF2-40B4-BE49-F238E27FC236}">
                <a16:creationId xmlns:a16="http://schemas.microsoft.com/office/drawing/2014/main" id="{54FC269F-FC52-4C7E-829E-297C75B21893}"/>
              </a:ext>
            </a:extLst>
          </p:cNvPr>
          <p:cNvCxnSpPr>
            <a:cxnSpLocks/>
          </p:cNvCxnSpPr>
          <p:nvPr/>
        </p:nvCxnSpPr>
        <p:spPr>
          <a:xfrm>
            <a:off x="8328656" y="1428718"/>
            <a:ext cx="0" cy="500689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6AD7DD9-6093-4A6E-9D2B-7331AE912CBD}"/>
              </a:ext>
            </a:extLst>
          </p:cNvPr>
          <p:cNvPicPr>
            <a:picLocks noChangeAspect="1"/>
          </p:cNvPicPr>
          <p:nvPr/>
        </p:nvPicPr>
        <p:blipFill rotWithShape="1">
          <a:blip r:embed="rId8"/>
          <a:srcRect l="19611" r="18263"/>
          <a:stretch/>
        </p:blipFill>
        <p:spPr>
          <a:xfrm>
            <a:off x="10904846" y="2920808"/>
            <a:ext cx="752927" cy="979997"/>
          </a:xfrm>
          <a:prstGeom prst="rect">
            <a:avLst/>
          </a:prstGeom>
        </p:spPr>
      </p:pic>
      <p:pic>
        <p:nvPicPr>
          <p:cNvPr id="19" name="Picture 18">
            <a:extLst>
              <a:ext uri="{FF2B5EF4-FFF2-40B4-BE49-F238E27FC236}">
                <a16:creationId xmlns:a16="http://schemas.microsoft.com/office/drawing/2014/main" id="{BC99D287-4A55-4802-9702-780541347558}"/>
              </a:ext>
            </a:extLst>
          </p:cNvPr>
          <p:cNvPicPr>
            <a:picLocks noChangeAspect="1"/>
          </p:cNvPicPr>
          <p:nvPr/>
        </p:nvPicPr>
        <p:blipFill>
          <a:blip r:embed="rId9"/>
          <a:stretch>
            <a:fillRect/>
          </a:stretch>
        </p:blipFill>
        <p:spPr>
          <a:xfrm>
            <a:off x="6721093" y="2955963"/>
            <a:ext cx="828811" cy="828811"/>
          </a:xfrm>
          <a:prstGeom prst="rect">
            <a:avLst/>
          </a:prstGeom>
        </p:spPr>
      </p:pic>
      <p:sp>
        <p:nvSpPr>
          <p:cNvPr id="20" name="Plus Sign 19">
            <a:extLst>
              <a:ext uri="{FF2B5EF4-FFF2-40B4-BE49-F238E27FC236}">
                <a16:creationId xmlns:a16="http://schemas.microsoft.com/office/drawing/2014/main" id="{4E23B7FF-924F-4268-A2BE-9F1282D598E5}"/>
              </a:ext>
            </a:extLst>
          </p:cNvPr>
          <p:cNvSpPr/>
          <p:nvPr/>
        </p:nvSpPr>
        <p:spPr>
          <a:xfrm>
            <a:off x="10083077" y="1960170"/>
            <a:ext cx="368991" cy="331556"/>
          </a:xfrm>
          <a:prstGeom prst="mathPlus">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Plus Sign 21">
            <a:extLst>
              <a:ext uri="{FF2B5EF4-FFF2-40B4-BE49-F238E27FC236}">
                <a16:creationId xmlns:a16="http://schemas.microsoft.com/office/drawing/2014/main" id="{FC948875-05E6-4F3D-B5D1-48044263964A}"/>
              </a:ext>
            </a:extLst>
          </p:cNvPr>
          <p:cNvSpPr/>
          <p:nvPr/>
        </p:nvSpPr>
        <p:spPr>
          <a:xfrm>
            <a:off x="10083077" y="3123400"/>
            <a:ext cx="368991" cy="331556"/>
          </a:xfrm>
          <a:prstGeom prst="mathPlus">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Top Corners Rounded 22">
            <a:extLst>
              <a:ext uri="{FF2B5EF4-FFF2-40B4-BE49-F238E27FC236}">
                <a16:creationId xmlns:a16="http://schemas.microsoft.com/office/drawing/2014/main" id="{05D28A02-B5BE-4FF1-AA84-EDEC1351BFE8}"/>
              </a:ext>
            </a:extLst>
          </p:cNvPr>
          <p:cNvSpPr/>
          <p:nvPr/>
        </p:nvSpPr>
        <p:spPr>
          <a:xfrm>
            <a:off x="8440178" y="1391371"/>
            <a:ext cx="3578077" cy="307777"/>
          </a:xfrm>
          <a:prstGeom prst="round2SameRect">
            <a:avLst>
              <a:gd name="adj1" fmla="val 16667"/>
              <a:gd name="adj2" fmla="val 0"/>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Calibri" panose="020F0502020204030204" pitchFamily="34" charset="0"/>
                <a:cs typeface="Calibri" panose="020F0502020204030204" pitchFamily="34" charset="0"/>
              </a:rPr>
              <a:t>Merged Banks</a:t>
            </a:r>
          </a:p>
        </p:txBody>
      </p:sp>
      <p:sp>
        <p:nvSpPr>
          <p:cNvPr id="28" name="Rectangle: Top Corners Rounded 27">
            <a:extLst>
              <a:ext uri="{FF2B5EF4-FFF2-40B4-BE49-F238E27FC236}">
                <a16:creationId xmlns:a16="http://schemas.microsoft.com/office/drawing/2014/main" id="{61CD6785-092E-4CA9-BF4E-26A563291B88}"/>
              </a:ext>
            </a:extLst>
          </p:cNvPr>
          <p:cNvSpPr/>
          <p:nvPr/>
        </p:nvSpPr>
        <p:spPr>
          <a:xfrm>
            <a:off x="5893402" y="1374212"/>
            <a:ext cx="2306892" cy="307777"/>
          </a:xfrm>
          <a:prstGeom prst="round2Same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Calibri" panose="020F0502020204030204" pitchFamily="34" charset="0"/>
                <a:cs typeface="Calibri" panose="020F0502020204030204" pitchFamily="34" charset="0"/>
              </a:rPr>
              <a:t>Lead Banks</a:t>
            </a:r>
          </a:p>
        </p:txBody>
      </p:sp>
      <p:sp>
        <p:nvSpPr>
          <p:cNvPr id="29" name="TextBox 28">
            <a:extLst>
              <a:ext uri="{FF2B5EF4-FFF2-40B4-BE49-F238E27FC236}">
                <a16:creationId xmlns:a16="http://schemas.microsoft.com/office/drawing/2014/main" id="{997BC04F-6E86-4003-8F13-E2F53B241B47}"/>
              </a:ext>
            </a:extLst>
          </p:cNvPr>
          <p:cNvSpPr txBox="1"/>
          <p:nvPr/>
        </p:nvSpPr>
        <p:spPr>
          <a:xfrm>
            <a:off x="2720680" y="54696"/>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Overview</a:t>
            </a:r>
          </a:p>
        </p:txBody>
      </p:sp>
      <p:sp>
        <p:nvSpPr>
          <p:cNvPr id="5" name="TextBox 4">
            <a:extLst>
              <a:ext uri="{FF2B5EF4-FFF2-40B4-BE49-F238E27FC236}">
                <a16:creationId xmlns:a16="http://schemas.microsoft.com/office/drawing/2014/main" id="{A19E64D2-29B5-408E-B78A-AFA79B4F5AAE}"/>
              </a:ext>
            </a:extLst>
          </p:cNvPr>
          <p:cNvSpPr txBox="1"/>
          <p:nvPr/>
        </p:nvSpPr>
        <p:spPr>
          <a:xfrm>
            <a:off x="368126" y="802219"/>
            <a:ext cx="7472819" cy="400110"/>
          </a:xfrm>
          <a:prstGeom prst="rect">
            <a:avLst/>
          </a:prstGeom>
          <a:noFill/>
        </p:spPr>
        <p:txBody>
          <a:bodyPr wrap="square" rtlCol="0">
            <a:spAutoFit/>
          </a:bodyPr>
          <a:lstStyle/>
          <a:p>
            <a:r>
              <a:rPr lang="hi-IN" sz="2000" dirty="0">
                <a:solidFill>
                  <a:srgbClr val="FF6600"/>
                </a:solidFill>
                <a:latin typeface="Mangal" panose="02040503050203030202" pitchFamily="18" charset="0"/>
                <a:cs typeface="Mangal" panose="02040503050203030202" pitchFamily="18" charset="0"/>
              </a:rPr>
              <a:t>बैंक विलय पर संक्षिप्त वर्णन </a:t>
            </a:r>
            <a:r>
              <a:rPr lang="en-US" sz="2000" dirty="0">
                <a:solidFill>
                  <a:srgbClr val="FF6600"/>
                </a:solidFill>
                <a:latin typeface="Mangal" panose="02040503050203030202" pitchFamily="18" charset="0"/>
                <a:cs typeface="Mangal" panose="02040503050203030202" pitchFamily="18" charset="0"/>
              </a:rPr>
              <a:t>  </a:t>
            </a:r>
            <a:endParaRPr lang="en-IN" sz="2000" dirty="0">
              <a:solidFill>
                <a:srgbClr val="FF6600"/>
              </a:solidFill>
              <a:latin typeface="Mangal" panose="02040503050203030202" pitchFamily="18" charset="0"/>
              <a:cs typeface="Mangal" panose="02040503050203030202" pitchFamily="18" charset="0"/>
            </a:endParaRPr>
          </a:p>
        </p:txBody>
      </p:sp>
      <p:sp>
        <p:nvSpPr>
          <p:cNvPr id="13" name="TextBox 12">
            <a:extLst>
              <a:ext uri="{FF2B5EF4-FFF2-40B4-BE49-F238E27FC236}">
                <a16:creationId xmlns:a16="http://schemas.microsoft.com/office/drawing/2014/main" id="{4B7CE9C7-E771-47A3-9828-46268CAA7BF7}"/>
              </a:ext>
            </a:extLst>
          </p:cNvPr>
          <p:cNvSpPr txBox="1"/>
          <p:nvPr/>
        </p:nvSpPr>
        <p:spPr>
          <a:xfrm>
            <a:off x="9556422" y="6303826"/>
            <a:ext cx="1450436" cy="307777"/>
          </a:xfrm>
          <a:prstGeom prst="rect">
            <a:avLst/>
          </a:prstGeom>
          <a:noFill/>
        </p:spPr>
        <p:txBody>
          <a:bodyPr wrap="square" rtlCol="0">
            <a:spAutoFit/>
          </a:bodyPr>
          <a:lstStyle/>
          <a:p>
            <a:r>
              <a:rPr lang="en-US" sz="1400" dirty="0"/>
              <a:t>Allahabad Bank</a:t>
            </a:r>
            <a:endParaRPr lang="en-IN" sz="1400" dirty="0"/>
          </a:p>
        </p:txBody>
      </p:sp>
      <p:sp>
        <p:nvSpPr>
          <p:cNvPr id="30" name="TextBox 29">
            <a:extLst>
              <a:ext uri="{FF2B5EF4-FFF2-40B4-BE49-F238E27FC236}">
                <a16:creationId xmlns:a16="http://schemas.microsoft.com/office/drawing/2014/main" id="{C664694E-6960-434E-B29D-2C2838A72EE2}"/>
              </a:ext>
            </a:extLst>
          </p:cNvPr>
          <p:cNvSpPr txBox="1"/>
          <p:nvPr/>
        </p:nvSpPr>
        <p:spPr>
          <a:xfrm>
            <a:off x="6648643" y="6345427"/>
            <a:ext cx="1450436" cy="307777"/>
          </a:xfrm>
          <a:prstGeom prst="rect">
            <a:avLst/>
          </a:prstGeom>
          <a:noFill/>
        </p:spPr>
        <p:txBody>
          <a:bodyPr wrap="square" rtlCol="0">
            <a:spAutoFit/>
          </a:bodyPr>
          <a:lstStyle/>
          <a:p>
            <a:r>
              <a:rPr lang="en-US" sz="1400" dirty="0"/>
              <a:t>Indian Bank</a:t>
            </a:r>
            <a:endParaRPr lang="en-IN" sz="1400" dirty="0"/>
          </a:p>
        </p:txBody>
      </p:sp>
      <p:sp>
        <p:nvSpPr>
          <p:cNvPr id="31" name="TextBox 30">
            <a:extLst>
              <a:ext uri="{FF2B5EF4-FFF2-40B4-BE49-F238E27FC236}">
                <a16:creationId xmlns:a16="http://schemas.microsoft.com/office/drawing/2014/main" id="{7D626F09-B415-4E7D-A32D-2ED9C40AB84C}"/>
              </a:ext>
            </a:extLst>
          </p:cNvPr>
          <p:cNvSpPr txBox="1"/>
          <p:nvPr/>
        </p:nvSpPr>
        <p:spPr>
          <a:xfrm>
            <a:off x="6593016" y="2290744"/>
            <a:ext cx="1450436" cy="307777"/>
          </a:xfrm>
          <a:prstGeom prst="rect">
            <a:avLst/>
          </a:prstGeom>
          <a:noFill/>
        </p:spPr>
        <p:txBody>
          <a:bodyPr wrap="square" rtlCol="0">
            <a:spAutoFit/>
          </a:bodyPr>
          <a:lstStyle/>
          <a:p>
            <a:r>
              <a:rPr lang="en-US" sz="1400" dirty="0"/>
              <a:t>Union Bank</a:t>
            </a:r>
            <a:endParaRPr lang="en-IN" sz="1400" dirty="0"/>
          </a:p>
        </p:txBody>
      </p:sp>
      <p:pic>
        <p:nvPicPr>
          <p:cNvPr id="1026" name="Picture 2" descr="United Bank of India - Wikipedia">
            <a:extLst>
              <a:ext uri="{FF2B5EF4-FFF2-40B4-BE49-F238E27FC236}">
                <a16:creationId xmlns:a16="http://schemas.microsoft.com/office/drawing/2014/main" id="{49C729F2-6FD3-491D-B517-E77BD8419E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09232" y="2889169"/>
            <a:ext cx="982077" cy="95103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F042D6D-9539-4EFA-B100-7915D0990A68}"/>
              </a:ext>
            </a:extLst>
          </p:cNvPr>
          <p:cNvSpPr txBox="1"/>
          <p:nvPr/>
        </p:nvSpPr>
        <p:spPr>
          <a:xfrm>
            <a:off x="8694306" y="2365087"/>
            <a:ext cx="1450436" cy="307777"/>
          </a:xfrm>
          <a:prstGeom prst="rect">
            <a:avLst/>
          </a:prstGeom>
          <a:noFill/>
        </p:spPr>
        <p:txBody>
          <a:bodyPr wrap="square" rtlCol="0">
            <a:spAutoFit/>
          </a:bodyPr>
          <a:lstStyle/>
          <a:p>
            <a:r>
              <a:rPr lang="en-US" sz="1400" dirty="0"/>
              <a:t>Andhra Bank</a:t>
            </a:r>
            <a:endParaRPr lang="en-IN" sz="1400" dirty="0"/>
          </a:p>
        </p:txBody>
      </p:sp>
      <p:sp>
        <p:nvSpPr>
          <p:cNvPr id="40" name="TextBox 39">
            <a:extLst>
              <a:ext uri="{FF2B5EF4-FFF2-40B4-BE49-F238E27FC236}">
                <a16:creationId xmlns:a16="http://schemas.microsoft.com/office/drawing/2014/main" id="{FD865DA1-1FAA-4371-80A7-0003B9BF3CAB}"/>
              </a:ext>
            </a:extLst>
          </p:cNvPr>
          <p:cNvSpPr txBox="1"/>
          <p:nvPr/>
        </p:nvSpPr>
        <p:spPr>
          <a:xfrm>
            <a:off x="10533001" y="2464168"/>
            <a:ext cx="1564002" cy="307777"/>
          </a:xfrm>
          <a:prstGeom prst="rect">
            <a:avLst/>
          </a:prstGeom>
          <a:noFill/>
        </p:spPr>
        <p:txBody>
          <a:bodyPr wrap="square" rtlCol="0">
            <a:spAutoFit/>
          </a:bodyPr>
          <a:lstStyle/>
          <a:p>
            <a:r>
              <a:rPr lang="en-US" sz="1400" dirty="0"/>
              <a:t>Corporation Bank</a:t>
            </a:r>
            <a:endParaRPr lang="en-IN" sz="1400" dirty="0"/>
          </a:p>
        </p:txBody>
      </p:sp>
      <p:sp>
        <p:nvSpPr>
          <p:cNvPr id="44" name="TextBox 43">
            <a:extLst>
              <a:ext uri="{FF2B5EF4-FFF2-40B4-BE49-F238E27FC236}">
                <a16:creationId xmlns:a16="http://schemas.microsoft.com/office/drawing/2014/main" id="{70C6DA64-76EB-4773-ADED-6AD0B9300B0B}"/>
              </a:ext>
            </a:extLst>
          </p:cNvPr>
          <p:cNvSpPr txBox="1"/>
          <p:nvPr/>
        </p:nvSpPr>
        <p:spPr>
          <a:xfrm>
            <a:off x="6627563" y="5159846"/>
            <a:ext cx="1896291" cy="307777"/>
          </a:xfrm>
          <a:prstGeom prst="rect">
            <a:avLst/>
          </a:prstGeom>
          <a:noFill/>
        </p:spPr>
        <p:txBody>
          <a:bodyPr wrap="square" rtlCol="0">
            <a:spAutoFit/>
          </a:bodyPr>
          <a:lstStyle/>
          <a:p>
            <a:r>
              <a:rPr lang="en-US" sz="1400" dirty="0"/>
              <a:t>Canara Bank</a:t>
            </a:r>
            <a:endParaRPr lang="en-IN" sz="1400" dirty="0"/>
          </a:p>
        </p:txBody>
      </p:sp>
      <p:sp>
        <p:nvSpPr>
          <p:cNvPr id="45" name="TextBox 44">
            <a:extLst>
              <a:ext uri="{FF2B5EF4-FFF2-40B4-BE49-F238E27FC236}">
                <a16:creationId xmlns:a16="http://schemas.microsoft.com/office/drawing/2014/main" id="{B8E9BAD8-1FCE-49BF-A5AE-A8896DAA7179}"/>
              </a:ext>
            </a:extLst>
          </p:cNvPr>
          <p:cNvSpPr txBox="1"/>
          <p:nvPr/>
        </p:nvSpPr>
        <p:spPr>
          <a:xfrm>
            <a:off x="9591962" y="5181800"/>
            <a:ext cx="1896291" cy="307777"/>
          </a:xfrm>
          <a:prstGeom prst="rect">
            <a:avLst/>
          </a:prstGeom>
          <a:noFill/>
        </p:spPr>
        <p:txBody>
          <a:bodyPr wrap="square" rtlCol="0">
            <a:spAutoFit/>
          </a:bodyPr>
          <a:lstStyle/>
          <a:p>
            <a:r>
              <a:rPr lang="en-US" sz="1400" dirty="0"/>
              <a:t>Syndicate Bank</a:t>
            </a:r>
            <a:endParaRPr lang="en-IN" sz="1400" dirty="0"/>
          </a:p>
        </p:txBody>
      </p:sp>
      <p:sp>
        <p:nvSpPr>
          <p:cNvPr id="49" name="TextBox 48">
            <a:extLst>
              <a:ext uri="{FF2B5EF4-FFF2-40B4-BE49-F238E27FC236}">
                <a16:creationId xmlns:a16="http://schemas.microsoft.com/office/drawing/2014/main" id="{BA7DBA1B-2682-4693-9CF1-F2C5877600DB}"/>
              </a:ext>
            </a:extLst>
          </p:cNvPr>
          <p:cNvSpPr txBox="1"/>
          <p:nvPr/>
        </p:nvSpPr>
        <p:spPr>
          <a:xfrm>
            <a:off x="8286452" y="3970033"/>
            <a:ext cx="1810669" cy="307777"/>
          </a:xfrm>
          <a:prstGeom prst="rect">
            <a:avLst/>
          </a:prstGeom>
          <a:noFill/>
        </p:spPr>
        <p:txBody>
          <a:bodyPr wrap="square" rtlCol="0">
            <a:spAutoFit/>
          </a:bodyPr>
          <a:lstStyle/>
          <a:p>
            <a:r>
              <a:rPr lang="en-US" sz="1400" dirty="0"/>
              <a:t>United Bank of India</a:t>
            </a:r>
            <a:endParaRPr lang="en-IN" sz="1400" dirty="0"/>
          </a:p>
        </p:txBody>
      </p:sp>
      <p:pic>
        <p:nvPicPr>
          <p:cNvPr id="50" name="Picture 49">
            <a:extLst>
              <a:ext uri="{FF2B5EF4-FFF2-40B4-BE49-F238E27FC236}">
                <a16:creationId xmlns:a16="http://schemas.microsoft.com/office/drawing/2014/main" id="{D23D2C92-6501-4F60-8773-BBEF6601358F}"/>
              </a:ext>
            </a:extLst>
          </p:cNvPr>
          <p:cNvPicPr>
            <a:picLocks noChangeAspect="1"/>
          </p:cNvPicPr>
          <p:nvPr/>
        </p:nvPicPr>
        <p:blipFill>
          <a:blip r:embed="rId11"/>
          <a:stretch>
            <a:fillRect/>
          </a:stretch>
        </p:blipFill>
        <p:spPr>
          <a:xfrm>
            <a:off x="6665978" y="5567410"/>
            <a:ext cx="978515" cy="778017"/>
          </a:xfrm>
          <a:prstGeom prst="rect">
            <a:avLst/>
          </a:prstGeom>
        </p:spPr>
      </p:pic>
      <p:sp>
        <p:nvSpPr>
          <p:cNvPr id="51" name="TextBox 50">
            <a:extLst>
              <a:ext uri="{FF2B5EF4-FFF2-40B4-BE49-F238E27FC236}">
                <a16:creationId xmlns:a16="http://schemas.microsoft.com/office/drawing/2014/main" id="{D4C43909-0E05-43D7-88AD-04074D136AB0}"/>
              </a:ext>
            </a:extLst>
          </p:cNvPr>
          <p:cNvSpPr txBox="1"/>
          <p:nvPr/>
        </p:nvSpPr>
        <p:spPr>
          <a:xfrm>
            <a:off x="6260919" y="3968191"/>
            <a:ext cx="1810669" cy="307777"/>
          </a:xfrm>
          <a:prstGeom prst="rect">
            <a:avLst/>
          </a:prstGeom>
          <a:noFill/>
        </p:spPr>
        <p:txBody>
          <a:bodyPr wrap="square" rtlCol="0">
            <a:spAutoFit/>
          </a:bodyPr>
          <a:lstStyle/>
          <a:p>
            <a:r>
              <a:rPr lang="en-US" sz="1400" dirty="0"/>
              <a:t>Punjab National Bank</a:t>
            </a:r>
            <a:endParaRPr lang="en-IN" sz="1400" dirty="0"/>
          </a:p>
        </p:txBody>
      </p:sp>
      <p:sp>
        <p:nvSpPr>
          <p:cNvPr id="54" name="TextBox 53">
            <a:extLst>
              <a:ext uri="{FF2B5EF4-FFF2-40B4-BE49-F238E27FC236}">
                <a16:creationId xmlns:a16="http://schemas.microsoft.com/office/drawing/2014/main" id="{7D39A864-CAF2-4C32-9D9B-DDE72B077243}"/>
              </a:ext>
            </a:extLst>
          </p:cNvPr>
          <p:cNvSpPr txBox="1"/>
          <p:nvPr/>
        </p:nvSpPr>
        <p:spPr>
          <a:xfrm>
            <a:off x="10021662" y="3932167"/>
            <a:ext cx="2344401" cy="307777"/>
          </a:xfrm>
          <a:prstGeom prst="rect">
            <a:avLst/>
          </a:prstGeom>
          <a:noFill/>
        </p:spPr>
        <p:txBody>
          <a:bodyPr wrap="square" rtlCol="0">
            <a:spAutoFit/>
          </a:bodyPr>
          <a:lstStyle/>
          <a:p>
            <a:r>
              <a:rPr lang="en-US" sz="1400" dirty="0"/>
              <a:t>Oriental Bank of Commerce</a:t>
            </a:r>
            <a:endParaRPr lang="en-IN" sz="1400" dirty="0"/>
          </a:p>
        </p:txBody>
      </p:sp>
    </p:spTree>
    <p:extLst>
      <p:ext uri="{BB962C8B-B14F-4D97-AF65-F5344CB8AC3E}">
        <p14:creationId xmlns:p14="http://schemas.microsoft.com/office/powerpoint/2010/main" val="1231406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2FF6AB-B65B-4D73-AEC8-56091F65A248}"/>
              </a:ext>
            </a:extLst>
          </p:cNvPr>
          <p:cNvSpPr/>
          <p:nvPr/>
        </p:nvSpPr>
        <p:spPr>
          <a:xfrm>
            <a:off x="211015" y="851718"/>
            <a:ext cx="2442110" cy="93488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rgbClr val="FF6600"/>
                </a:solidFill>
                <a:effectLst/>
                <a:uLnTx/>
                <a:uFillTx/>
                <a:latin typeface="Corbel" panose="020B0503020204020204"/>
                <a:ea typeface="+mn-ea"/>
                <a:cs typeface="+mn-cs"/>
              </a:rPr>
              <a:t>Visit the </a:t>
            </a:r>
            <a:r>
              <a:rPr lang="en-IN" dirty="0">
                <a:solidFill>
                  <a:srgbClr val="FF6600"/>
                </a:solidFill>
                <a:latin typeface="Calibri" panose="020F0502020204030204" pitchFamily="34" charset="0"/>
                <a:cs typeface="Calibri" panose="020F0502020204030204" pitchFamily="34" charset="0"/>
              </a:rPr>
              <a:t>PFMS official website: </a:t>
            </a:r>
            <a:r>
              <a:rPr lang="en-IN" u="sng" dirty="0">
                <a:solidFill>
                  <a:srgbClr val="FF6600"/>
                </a:solidFill>
                <a:latin typeface="Calibri" panose="020F0502020204030204" pitchFamily="34" charset="0"/>
                <a:cs typeface="Calibri" panose="020F0502020204030204" pitchFamily="34" charset="0"/>
              </a:rPr>
              <a:t>https://www.pfms.nic.in/. </a:t>
            </a:r>
            <a:br>
              <a:rPr lang="en-IN" u="sng" dirty="0">
                <a:solidFill>
                  <a:srgbClr val="FF6600"/>
                </a:solidFill>
                <a:latin typeface="Calibri" panose="020F0502020204030204" pitchFamily="34" charset="0"/>
                <a:cs typeface="Calibri" panose="020F0502020204030204" pitchFamily="34" charset="0"/>
              </a:rPr>
            </a:br>
            <a:r>
              <a:rPr lang="en-IN" u="none" dirty="0">
                <a:solidFill>
                  <a:srgbClr val="FF6600"/>
                </a:solidFill>
                <a:latin typeface="Calibri" panose="020F0502020204030204" pitchFamily="34" charset="0"/>
                <a:cs typeface="Calibri" panose="020F0502020204030204" pitchFamily="34" charset="0"/>
              </a:rPr>
              <a:t>Go to the sidebar and click on “Bank/Post office” icon. </a:t>
            </a:r>
            <a:endParaRPr lang="en-IN" dirty="0">
              <a:solidFill>
                <a:srgbClr val="FF66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D76379AB-7AA1-4744-8A2F-17502EF779A3}"/>
              </a:ext>
            </a:extLst>
          </p:cNvPr>
          <p:cNvSpPr/>
          <p:nvPr/>
        </p:nvSpPr>
        <p:spPr>
          <a:xfrm>
            <a:off x="1005134" y="640417"/>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pic>
        <p:nvPicPr>
          <p:cNvPr id="13" name="Picture 12">
            <a:extLst>
              <a:ext uri="{FF2B5EF4-FFF2-40B4-BE49-F238E27FC236}">
                <a16:creationId xmlns:a16="http://schemas.microsoft.com/office/drawing/2014/main" id="{3C442CEC-01C0-4223-A3C9-6F9A08F9B62A}"/>
              </a:ext>
            </a:extLst>
          </p:cNvPr>
          <p:cNvPicPr>
            <a:picLocks noChangeAspect="1"/>
          </p:cNvPicPr>
          <p:nvPr/>
        </p:nvPicPr>
        <p:blipFill rotWithShape="1">
          <a:blip r:embed="rId2"/>
          <a:srcRect t="695" r="2847" b="14649"/>
          <a:stretch/>
        </p:blipFill>
        <p:spPr>
          <a:xfrm>
            <a:off x="3112558" y="1701053"/>
            <a:ext cx="7425344" cy="4346265"/>
          </a:xfrm>
          <a:prstGeom prst="rect">
            <a:avLst/>
          </a:prstGeom>
        </p:spPr>
      </p:pic>
      <p:sp>
        <p:nvSpPr>
          <p:cNvPr id="15" name="TextBox 14">
            <a:extLst>
              <a:ext uri="{FF2B5EF4-FFF2-40B4-BE49-F238E27FC236}">
                <a16:creationId xmlns:a16="http://schemas.microsoft.com/office/drawing/2014/main" id="{CFEFB064-F615-4C42-A5F1-A974850103EA}"/>
              </a:ext>
            </a:extLst>
          </p:cNvPr>
          <p:cNvSpPr txBox="1"/>
          <p:nvPr/>
        </p:nvSpPr>
        <p:spPr>
          <a:xfrm>
            <a:off x="3804245" y="1930338"/>
            <a:ext cx="2596555" cy="186452"/>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16" name="TextBox 15">
            <a:extLst>
              <a:ext uri="{FF2B5EF4-FFF2-40B4-BE49-F238E27FC236}">
                <a16:creationId xmlns:a16="http://schemas.microsoft.com/office/drawing/2014/main" id="{24164B37-8AB4-4BEA-A83F-AC439231D9EF}"/>
              </a:ext>
            </a:extLst>
          </p:cNvPr>
          <p:cNvSpPr txBox="1"/>
          <p:nvPr/>
        </p:nvSpPr>
        <p:spPr>
          <a:xfrm>
            <a:off x="3214447" y="3895602"/>
            <a:ext cx="1368703" cy="186452"/>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18" name="Rectangle 17">
            <a:extLst>
              <a:ext uri="{FF2B5EF4-FFF2-40B4-BE49-F238E27FC236}">
                <a16:creationId xmlns:a16="http://schemas.microsoft.com/office/drawing/2014/main" id="{AEF18C3B-75B1-4138-A5CE-53883F589B86}"/>
              </a:ext>
            </a:extLst>
          </p:cNvPr>
          <p:cNvSpPr/>
          <p:nvPr/>
        </p:nvSpPr>
        <p:spPr>
          <a:xfrm>
            <a:off x="182879" y="5764494"/>
            <a:ext cx="2537801" cy="934880"/>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i="0" u="none" strike="noStrike" kern="1200" cap="none" spc="0" normalizeH="0" baseline="0" noProof="0" dirty="0">
              <a:ln>
                <a:noFill/>
              </a:ln>
              <a:solidFill>
                <a:schemeClr val="bg1"/>
              </a:solidFill>
              <a:effectLst/>
              <a:uLnTx/>
              <a:uFillTx/>
              <a:latin typeface="Corbel" panose="020B0503020204020204"/>
              <a:ea typeface="+mn-ea"/>
              <a:cs typeface="+mn-cs"/>
            </a:endParaRPr>
          </a:p>
          <a:p>
            <a:pPr algn="ctr" defTabSz="457200">
              <a:buClrTx/>
              <a:defRPr/>
            </a:pPr>
            <a:r>
              <a:rPr lang="en-IN" dirty="0">
                <a:solidFill>
                  <a:srgbClr val="FF6600"/>
                </a:solidFill>
                <a:latin typeface="Calibri" panose="020F0502020204030204" pitchFamily="34" charset="0"/>
                <a:cs typeface="Calibri" panose="020F0502020204030204" pitchFamily="34" charset="0"/>
              </a:rPr>
              <a:t>PFMS </a:t>
            </a:r>
            <a:r>
              <a:rPr lang="hi-IN" dirty="0">
                <a:solidFill>
                  <a:srgbClr val="FF6600"/>
                </a:solidFill>
                <a:latin typeface="Adobe Devanagari" panose="02040503050201020203" pitchFamily="18" charset="0"/>
                <a:cs typeface="Adobe Devanagari" panose="02040503050201020203" pitchFamily="18" charset="0"/>
              </a:rPr>
              <a:t>की</a:t>
            </a:r>
            <a:r>
              <a:rPr lang="hi-IN" dirty="0">
                <a:solidFill>
                  <a:srgbClr val="FF6600"/>
                </a:solidFill>
                <a:latin typeface="Calibri" panose="020F0502020204030204" pitchFamily="34" charset="0"/>
                <a:cs typeface="Calibri" panose="020F0502020204030204" pitchFamily="34" charset="0"/>
              </a:rPr>
              <a:t> </a:t>
            </a:r>
            <a:r>
              <a:rPr lang="en-IN" dirty="0">
                <a:solidFill>
                  <a:srgbClr val="FF6600"/>
                </a:solidFill>
                <a:latin typeface="Calibri" panose="020F0502020204030204" pitchFamily="34" charset="0"/>
                <a:cs typeface="Calibri" panose="020F0502020204030204" pitchFamily="34" charset="0"/>
              </a:rPr>
              <a:t> official website: </a:t>
            </a:r>
            <a:r>
              <a:rPr lang="en-IN" u="sng" dirty="0">
                <a:solidFill>
                  <a:srgbClr val="FF6600"/>
                </a:solidFill>
                <a:latin typeface="Calibri" panose="020F0502020204030204" pitchFamily="34" charset="0"/>
                <a:cs typeface="Calibri" panose="020F0502020204030204" pitchFamily="34" charset="0"/>
              </a:rPr>
              <a:t>https://www.pfms.nic.in/</a:t>
            </a:r>
            <a:r>
              <a:rPr lang="en-IN" dirty="0">
                <a:solidFill>
                  <a:srgbClr val="FF6600"/>
                </a:solidFill>
                <a:latin typeface="Calibri" panose="020F0502020204030204" pitchFamily="34" charset="0"/>
                <a:cs typeface="Calibri" panose="020F0502020204030204" pitchFamily="34" charset="0"/>
              </a:rPr>
              <a:t> </a:t>
            </a:r>
            <a:r>
              <a:rPr lang="hi-IN" dirty="0">
                <a:solidFill>
                  <a:srgbClr val="FF6600"/>
                </a:solidFill>
                <a:latin typeface="Adobe Devanagari" panose="02040503050201020203" pitchFamily="18" charset="0"/>
                <a:cs typeface="Adobe Devanagari" panose="02040503050201020203" pitchFamily="18" charset="0"/>
              </a:rPr>
              <a:t>पर </a:t>
            </a:r>
            <a:r>
              <a:rPr lang="en-IN" dirty="0">
                <a:solidFill>
                  <a:srgbClr val="FF6600"/>
                </a:solidFill>
                <a:latin typeface="Adobe Devanagari" panose="02040503050201020203" pitchFamily="18" charset="0"/>
                <a:cs typeface="Adobe Devanagari" panose="02040503050201020203" pitchFamily="18" charset="0"/>
              </a:rPr>
              <a:t>   </a:t>
            </a:r>
            <a:r>
              <a:rPr lang="hi-IN" dirty="0">
                <a:solidFill>
                  <a:srgbClr val="FF6600"/>
                </a:solidFill>
                <a:latin typeface="Adobe Devanagari" panose="02040503050201020203" pitchFamily="18" charset="0"/>
                <a:cs typeface="Adobe Devanagari" panose="02040503050201020203" pitchFamily="18" charset="0"/>
              </a:rPr>
              <a:t>जाए और</a:t>
            </a:r>
            <a:r>
              <a:rPr lang="hi-IN" dirty="0">
                <a:solidFill>
                  <a:srgbClr val="FF6600"/>
                </a:solidFill>
                <a:latin typeface="Calibri" panose="020F0502020204030204" pitchFamily="34" charset="0"/>
                <a:cs typeface="Calibri" panose="020F0502020204030204" pitchFamily="34" charset="0"/>
              </a:rPr>
              <a:t> </a:t>
            </a:r>
            <a:r>
              <a:rPr lang="en-IN" dirty="0">
                <a:solidFill>
                  <a:srgbClr val="FF6600"/>
                </a:solidFill>
                <a:latin typeface="Calibri" panose="020F0502020204030204" pitchFamily="34" charset="0"/>
                <a:cs typeface="Calibri" panose="020F0502020204030204" pitchFamily="34" charset="0"/>
              </a:rPr>
              <a:t>sidebar </a:t>
            </a:r>
            <a:r>
              <a:rPr lang="hi-IN" dirty="0">
                <a:solidFill>
                  <a:srgbClr val="FF6600"/>
                </a:solidFill>
                <a:latin typeface="Adobe Devanagari" panose="02040503050201020203" pitchFamily="18" charset="0"/>
                <a:cs typeface="Adobe Devanagari" panose="02040503050201020203" pitchFamily="18" charset="0"/>
              </a:rPr>
              <a:t>से</a:t>
            </a:r>
            <a:r>
              <a:rPr lang="hi-IN" dirty="0">
                <a:solidFill>
                  <a:srgbClr val="FF6600"/>
                </a:solidFill>
                <a:latin typeface="Calibri" panose="020F0502020204030204" pitchFamily="34" charset="0"/>
                <a:cs typeface="Calibri" panose="020F0502020204030204" pitchFamily="34" charset="0"/>
              </a:rPr>
              <a:t> </a:t>
            </a:r>
            <a:r>
              <a:rPr lang="en-IN" dirty="0">
                <a:solidFill>
                  <a:srgbClr val="FF6600"/>
                </a:solidFill>
                <a:latin typeface="Calibri" panose="020F0502020204030204" pitchFamily="34" charset="0"/>
                <a:cs typeface="Calibri" panose="020F0502020204030204" pitchFamily="34" charset="0"/>
              </a:rPr>
              <a:t> </a:t>
            </a:r>
            <a:r>
              <a:rPr lang="en-IN" u="none" dirty="0">
                <a:solidFill>
                  <a:srgbClr val="FF6600"/>
                </a:solidFill>
                <a:latin typeface="Calibri" panose="020F0502020204030204" pitchFamily="34" charset="0"/>
                <a:cs typeface="Calibri" panose="020F0502020204030204" pitchFamily="34" charset="0"/>
              </a:rPr>
              <a:t>“Bank/Post office” </a:t>
            </a:r>
            <a:r>
              <a:rPr lang="hi-IN" u="none" dirty="0">
                <a:solidFill>
                  <a:srgbClr val="FF6600"/>
                </a:solidFill>
                <a:latin typeface="Adobe Devanagari" panose="02040503050201020203" pitchFamily="18" charset="0"/>
                <a:cs typeface="Adobe Devanagari" panose="02040503050201020203" pitchFamily="18" charset="0"/>
              </a:rPr>
              <a:t>को चुनें </a:t>
            </a:r>
            <a:r>
              <a:rPr lang="en-IN" u="none" dirty="0">
                <a:solidFill>
                  <a:srgbClr val="FF6600"/>
                </a:solidFill>
                <a:latin typeface="Adobe Devanagari" panose="02040503050201020203" pitchFamily="18" charset="0"/>
                <a:cs typeface="Adobe Devanagari" panose="02040503050201020203" pitchFamily="18" charset="0"/>
              </a:rPr>
              <a:t> </a:t>
            </a:r>
            <a:endParaRPr lang="en-IN" dirty="0">
              <a:solidFill>
                <a:srgbClr val="FF6600"/>
              </a:solidFill>
              <a:latin typeface="Adobe Devanagari" panose="02040503050201020203" pitchFamily="18" charset="0"/>
              <a:cs typeface="Adobe Devanagari" panose="02040503050201020203"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id="{DBA18288-055B-466F-BE53-E9F8008D612A}"/>
              </a:ext>
            </a:extLst>
          </p:cNvPr>
          <p:cNvSpPr/>
          <p:nvPr/>
        </p:nvSpPr>
        <p:spPr>
          <a:xfrm>
            <a:off x="968567" y="5533632"/>
            <a:ext cx="792000" cy="2757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47" name="Rectangle 46">
            <a:extLst>
              <a:ext uri="{FF2B5EF4-FFF2-40B4-BE49-F238E27FC236}">
                <a16:creationId xmlns:a16="http://schemas.microsoft.com/office/drawing/2014/main" id="{3D1B60C9-61ED-4BCB-BCF5-222826AA3ACE}"/>
              </a:ext>
            </a:extLst>
          </p:cNvPr>
          <p:cNvSpPr/>
          <p:nvPr/>
        </p:nvSpPr>
        <p:spPr>
          <a:xfrm>
            <a:off x="211015" y="850695"/>
            <a:ext cx="2442110" cy="934880"/>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chemeClr val="bg1"/>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rgbClr val="FF6600"/>
                </a:solidFill>
                <a:effectLst/>
                <a:uLnTx/>
                <a:uFillTx/>
                <a:latin typeface="Corbel" panose="020B0503020204020204"/>
                <a:ea typeface="+mn-ea"/>
                <a:cs typeface="+mn-cs"/>
              </a:rPr>
              <a:t>Visit the </a:t>
            </a:r>
            <a:r>
              <a:rPr lang="en-IN" dirty="0">
                <a:solidFill>
                  <a:srgbClr val="FF6600"/>
                </a:solidFill>
                <a:latin typeface="Calibri" panose="020F0502020204030204" pitchFamily="34" charset="0"/>
                <a:cs typeface="Calibri" panose="020F0502020204030204" pitchFamily="34" charset="0"/>
              </a:rPr>
              <a:t>PFMS official website: </a:t>
            </a:r>
            <a:r>
              <a:rPr lang="en-IN" u="sng" dirty="0">
                <a:solidFill>
                  <a:srgbClr val="FF6600"/>
                </a:solidFill>
                <a:latin typeface="Calibri" panose="020F0502020204030204" pitchFamily="34" charset="0"/>
                <a:cs typeface="Calibri" panose="020F0502020204030204" pitchFamily="34" charset="0"/>
              </a:rPr>
              <a:t>https://www.pfms.nic.in/. </a:t>
            </a:r>
            <a:br>
              <a:rPr lang="en-IN" u="sng" dirty="0">
                <a:solidFill>
                  <a:srgbClr val="FF6600"/>
                </a:solidFill>
                <a:latin typeface="Calibri" panose="020F0502020204030204" pitchFamily="34" charset="0"/>
                <a:cs typeface="Calibri" panose="020F0502020204030204" pitchFamily="34" charset="0"/>
              </a:rPr>
            </a:br>
            <a:r>
              <a:rPr lang="en-IN" u="none" dirty="0">
                <a:solidFill>
                  <a:srgbClr val="FF6600"/>
                </a:solidFill>
                <a:latin typeface="Calibri" panose="020F0502020204030204" pitchFamily="34" charset="0"/>
                <a:cs typeface="Calibri" panose="020F0502020204030204" pitchFamily="34" charset="0"/>
              </a:rPr>
              <a:t>Go to the sidebar and click on “Bank/Post office” icon. </a:t>
            </a:r>
            <a:endParaRPr lang="en-IN" dirty="0">
              <a:solidFill>
                <a:srgbClr val="FF66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chemeClr val="bg1"/>
              </a:solidFill>
              <a:effectLst/>
              <a:uLnTx/>
              <a:uFillTx/>
              <a:latin typeface="Corbel" panose="020B0503020204020204"/>
              <a:ea typeface="+mn-ea"/>
              <a:cs typeface="+mn-cs"/>
            </a:endParaRPr>
          </a:p>
        </p:txBody>
      </p:sp>
      <p:sp>
        <p:nvSpPr>
          <p:cNvPr id="48" name="Rectangle 47">
            <a:extLst>
              <a:ext uri="{FF2B5EF4-FFF2-40B4-BE49-F238E27FC236}">
                <a16:creationId xmlns:a16="http://schemas.microsoft.com/office/drawing/2014/main" id="{C9A040FF-2F8D-4C74-A31B-947355123063}"/>
              </a:ext>
            </a:extLst>
          </p:cNvPr>
          <p:cNvSpPr/>
          <p:nvPr/>
        </p:nvSpPr>
        <p:spPr>
          <a:xfrm>
            <a:off x="1005134" y="639394"/>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12" name="TextBox 11">
            <a:extLst>
              <a:ext uri="{FF2B5EF4-FFF2-40B4-BE49-F238E27FC236}">
                <a16:creationId xmlns:a16="http://schemas.microsoft.com/office/drawing/2014/main" id="{7EE39151-44BE-4F6E-ADDA-2AB1C50FDFE3}"/>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To Find New Bank Branch/ IFSC Codes (1/5)</a:t>
            </a:r>
          </a:p>
        </p:txBody>
      </p:sp>
    </p:spTree>
    <p:extLst>
      <p:ext uri="{BB962C8B-B14F-4D97-AF65-F5344CB8AC3E}">
        <p14:creationId xmlns:p14="http://schemas.microsoft.com/office/powerpoint/2010/main" val="3573088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DFF43A-95D0-43F7-956C-F9FC6D189ABC}"/>
              </a:ext>
            </a:extLst>
          </p:cNvPr>
          <p:cNvSpPr/>
          <p:nvPr/>
        </p:nvSpPr>
        <p:spPr>
          <a:xfrm>
            <a:off x="211015" y="850695"/>
            <a:ext cx="2442110"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chemeClr val="tx2"/>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chemeClr val="tx1"/>
                </a:solidFill>
                <a:effectLst/>
                <a:uLnTx/>
                <a:uFillTx/>
                <a:latin typeface="Corbel" panose="020B0503020204020204"/>
                <a:ea typeface="+mn-ea"/>
                <a:cs typeface="+mn-cs"/>
              </a:rPr>
              <a:t>Visit the </a:t>
            </a:r>
            <a:r>
              <a:rPr lang="en-IN" dirty="0">
                <a:solidFill>
                  <a:schemeClr val="tx1"/>
                </a:solidFill>
                <a:latin typeface="Calibri" panose="020F0502020204030204" pitchFamily="34" charset="0"/>
                <a:cs typeface="Calibri" panose="020F0502020204030204" pitchFamily="34" charset="0"/>
              </a:rPr>
              <a:t>PFMS official website: </a:t>
            </a:r>
            <a:r>
              <a:rPr lang="en-IN" u="sng" dirty="0">
                <a:solidFill>
                  <a:schemeClr val="tx1"/>
                </a:solidFill>
                <a:latin typeface="Calibri" panose="020F0502020204030204" pitchFamily="34" charset="0"/>
                <a:cs typeface="Calibri" panose="020F0502020204030204" pitchFamily="34" charset="0"/>
              </a:rPr>
              <a:t>https://www.pfms.nic.in/. </a:t>
            </a:r>
            <a:br>
              <a:rPr lang="en-IN" u="sng" dirty="0">
                <a:solidFill>
                  <a:schemeClr val="tx1"/>
                </a:solidFill>
                <a:latin typeface="Calibri" panose="020F0502020204030204" pitchFamily="34" charset="0"/>
                <a:cs typeface="Calibri" panose="020F0502020204030204" pitchFamily="34" charset="0"/>
              </a:rPr>
            </a:br>
            <a:r>
              <a:rPr lang="en-IN" u="none" dirty="0">
                <a:solidFill>
                  <a:schemeClr val="tx1"/>
                </a:solidFill>
                <a:latin typeface="Calibri" panose="020F0502020204030204" pitchFamily="34" charset="0"/>
                <a:cs typeface="Calibri" panose="020F0502020204030204" pitchFamily="34" charset="0"/>
              </a:rPr>
              <a:t>Go to the sidebar and click on “Bank/Post office” icon. </a:t>
            </a:r>
            <a:endParaRPr lang="en-IN"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B2461B13-9371-4F4C-8AC1-228FCA3C5D50}"/>
              </a:ext>
            </a:extLst>
          </p:cNvPr>
          <p:cNvSpPr/>
          <p:nvPr/>
        </p:nvSpPr>
        <p:spPr>
          <a:xfrm>
            <a:off x="1005134" y="639394"/>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13" name="Rectangle 12">
            <a:extLst>
              <a:ext uri="{FF2B5EF4-FFF2-40B4-BE49-F238E27FC236}">
                <a16:creationId xmlns:a16="http://schemas.microsoft.com/office/drawing/2014/main" id="{C95BEA4E-27C3-404A-8C8C-3556EACD04ED}"/>
              </a:ext>
            </a:extLst>
          </p:cNvPr>
          <p:cNvSpPr/>
          <p:nvPr/>
        </p:nvSpPr>
        <p:spPr>
          <a:xfrm>
            <a:off x="3523940" y="863098"/>
            <a:ext cx="2061525" cy="905703"/>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br>
              <a:rPr lang="en-IN" dirty="0">
                <a:solidFill>
                  <a:srgbClr val="FF6600"/>
                </a:solidFill>
                <a:latin typeface="Calibri" panose="020F0502020204030204" pitchFamily="34" charset="0"/>
                <a:cs typeface="Calibri" panose="020F0502020204030204" pitchFamily="34" charset="0"/>
              </a:rPr>
            </a:br>
            <a:r>
              <a:rPr lang="en-IN" dirty="0">
                <a:solidFill>
                  <a:srgbClr val="FF6600"/>
                </a:solidFill>
                <a:latin typeface="Calibri" panose="020F0502020204030204" pitchFamily="34" charset="0"/>
                <a:cs typeface="Calibri" panose="020F0502020204030204" pitchFamily="34" charset="0"/>
              </a:rPr>
              <a:t>Select ‘Bank Merger IFSC Mapping’ from the drop-down  menu.</a:t>
            </a:r>
          </a:p>
          <a:p>
            <a:pPr algn="ctr" defTabSz="457200">
              <a:buClrTx/>
            </a:pPr>
            <a:endParaRPr lang="en-US" sz="1200" b="1" dirty="0">
              <a:solidFill>
                <a:schemeClr val="bg1"/>
              </a:solidFill>
              <a:latin typeface="Corbel" panose="020B0503020204020204"/>
            </a:endParaRPr>
          </a:p>
        </p:txBody>
      </p:sp>
      <p:sp>
        <p:nvSpPr>
          <p:cNvPr id="8" name="Rectangle 7">
            <a:extLst>
              <a:ext uri="{FF2B5EF4-FFF2-40B4-BE49-F238E27FC236}">
                <a16:creationId xmlns:a16="http://schemas.microsoft.com/office/drawing/2014/main" id="{9FDE8DAC-D408-4DC1-B107-298CEA051AF6}"/>
              </a:ext>
            </a:extLst>
          </p:cNvPr>
          <p:cNvSpPr/>
          <p:nvPr/>
        </p:nvSpPr>
        <p:spPr>
          <a:xfrm>
            <a:off x="4210633" y="652439"/>
            <a:ext cx="765148"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CB92AEED-4139-4694-BA0A-AAF3ECAB217F}"/>
              </a:ext>
            </a:extLst>
          </p:cNvPr>
          <p:cNvSpPr/>
          <p:nvPr/>
        </p:nvSpPr>
        <p:spPr>
          <a:xfrm>
            <a:off x="182879" y="5708739"/>
            <a:ext cx="2537801"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i="0" u="none" strike="noStrike" kern="1200" cap="none" spc="0" normalizeH="0" baseline="0" noProof="0" dirty="0">
              <a:ln>
                <a:noFill/>
              </a:ln>
              <a:solidFill>
                <a:schemeClr val="bg1"/>
              </a:solidFill>
              <a:effectLst/>
              <a:uLnTx/>
              <a:uFillTx/>
              <a:latin typeface="Corbel" panose="020B0503020204020204"/>
              <a:ea typeface="+mn-ea"/>
              <a:cs typeface="+mn-cs"/>
            </a:endParaRPr>
          </a:p>
          <a:p>
            <a:pPr algn="ctr" defTabSz="457200">
              <a:buClrTx/>
              <a:defRPr/>
            </a:pPr>
            <a:r>
              <a:rPr lang="en-IN" dirty="0">
                <a:solidFill>
                  <a:schemeClr val="tx1"/>
                </a:solidFill>
                <a:latin typeface="Calibri" panose="020F0502020204030204" pitchFamily="34" charset="0"/>
                <a:cs typeface="Calibri" panose="020F0502020204030204" pitchFamily="34" charset="0"/>
              </a:rPr>
              <a:t>PFMS</a:t>
            </a:r>
            <a:r>
              <a:rPr lang="en-IN" dirty="0">
                <a:solidFill>
                  <a:schemeClr val="tx1"/>
                </a:solidFill>
                <a:latin typeface="Adobe Devanagari" panose="02040503050201020203" pitchFamily="18" charset="0"/>
                <a:cs typeface="Adobe Devanagari" panose="02040503050201020203" pitchFamily="18" charset="0"/>
              </a:rPr>
              <a:t> </a:t>
            </a:r>
            <a:r>
              <a:rPr lang="hi-IN" dirty="0">
                <a:solidFill>
                  <a:schemeClr val="tx1"/>
                </a:solidFill>
                <a:latin typeface="Adobe Devanagari" panose="02040503050201020203" pitchFamily="18" charset="0"/>
                <a:cs typeface="Adobe Devanagari" panose="02040503050201020203" pitchFamily="18" charset="0"/>
              </a:rPr>
              <a:t>की</a:t>
            </a:r>
            <a:r>
              <a:rPr lang="hi-IN" dirty="0">
                <a:solidFill>
                  <a:schemeClr val="tx1"/>
                </a:solidFill>
                <a:latin typeface="Calibri" panose="020F0502020204030204" pitchFamily="34" charset="0"/>
                <a:cs typeface="Calibri" panose="020F0502020204030204" pitchFamily="34" charset="0"/>
              </a:rPr>
              <a:t> </a:t>
            </a:r>
            <a:r>
              <a:rPr lang="en-IN" dirty="0">
                <a:solidFill>
                  <a:schemeClr val="tx1"/>
                </a:solidFill>
                <a:latin typeface="Calibri" panose="020F0502020204030204" pitchFamily="34" charset="0"/>
                <a:cs typeface="Calibri" panose="020F0502020204030204" pitchFamily="34" charset="0"/>
              </a:rPr>
              <a:t> official website: </a:t>
            </a:r>
            <a:r>
              <a:rPr lang="en-IN" u="sng" dirty="0">
                <a:solidFill>
                  <a:schemeClr val="tx1"/>
                </a:solidFill>
                <a:latin typeface="Calibri" panose="020F0502020204030204" pitchFamily="34" charset="0"/>
                <a:cs typeface="Calibri" panose="020F0502020204030204" pitchFamily="34" charset="0"/>
              </a:rPr>
              <a:t>https://www.pfms.nic.in/</a:t>
            </a:r>
            <a:r>
              <a:rPr lang="en-IN" dirty="0">
                <a:solidFill>
                  <a:schemeClr val="tx1"/>
                </a:solidFill>
                <a:latin typeface="Calibri" panose="020F0502020204030204" pitchFamily="34" charset="0"/>
                <a:cs typeface="Calibri" panose="020F0502020204030204" pitchFamily="34" charset="0"/>
              </a:rPr>
              <a:t> </a:t>
            </a:r>
            <a:r>
              <a:rPr lang="hi-IN" dirty="0">
                <a:solidFill>
                  <a:schemeClr val="tx1"/>
                </a:solidFill>
                <a:latin typeface="Adobe Devanagari" panose="02040503050201020203" pitchFamily="18" charset="0"/>
                <a:cs typeface="Adobe Devanagari" panose="02040503050201020203" pitchFamily="18" charset="0"/>
              </a:rPr>
              <a:t>पर </a:t>
            </a:r>
            <a:r>
              <a:rPr lang="en-IN" dirty="0">
                <a:solidFill>
                  <a:schemeClr val="tx1"/>
                </a:solidFill>
                <a:latin typeface="Adobe Devanagari" panose="02040503050201020203" pitchFamily="18" charset="0"/>
                <a:cs typeface="Adobe Devanagari" panose="02040503050201020203" pitchFamily="18" charset="0"/>
              </a:rPr>
              <a:t>   </a:t>
            </a:r>
            <a:r>
              <a:rPr lang="hi-IN" dirty="0">
                <a:solidFill>
                  <a:schemeClr val="tx1"/>
                </a:solidFill>
                <a:latin typeface="Adobe Devanagari" panose="02040503050201020203" pitchFamily="18" charset="0"/>
                <a:cs typeface="Adobe Devanagari" panose="02040503050201020203" pitchFamily="18" charset="0"/>
              </a:rPr>
              <a:t>जाए और </a:t>
            </a:r>
            <a:r>
              <a:rPr lang="en-IN" dirty="0">
                <a:solidFill>
                  <a:schemeClr val="tx1"/>
                </a:solidFill>
                <a:latin typeface="Calibri" panose="020F0502020204030204" pitchFamily="34" charset="0"/>
                <a:cs typeface="Calibri" panose="020F0502020204030204" pitchFamily="34" charset="0"/>
              </a:rPr>
              <a:t>sidebar </a:t>
            </a:r>
            <a:r>
              <a:rPr lang="hi-IN" dirty="0">
                <a:solidFill>
                  <a:schemeClr val="tx1"/>
                </a:solidFill>
                <a:latin typeface="Adobe Devanagari" panose="02040503050201020203" pitchFamily="18" charset="0"/>
                <a:cs typeface="Adobe Devanagari" panose="02040503050201020203" pitchFamily="18" charset="0"/>
              </a:rPr>
              <a:t>से</a:t>
            </a:r>
            <a:r>
              <a:rPr lang="hi-IN" dirty="0">
                <a:solidFill>
                  <a:schemeClr val="tx1"/>
                </a:solidFill>
                <a:latin typeface="Calibri" panose="020F0502020204030204" pitchFamily="34" charset="0"/>
                <a:cs typeface="Calibri" panose="020F0502020204030204" pitchFamily="34" charset="0"/>
              </a:rPr>
              <a:t> </a:t>
            </a:r>
            <a:r>
              <a:rPr lang="en-IN" dirty="0">
                <a:solidFill>
                  <a:schemeClr val="tx1"/>
                </a:solidFill>
                <a:latin typeface="Calibri" panose="020F0502020204030204" pitchFamily="34" charset="0"/>
                <a:cs typeface="Calibri" panose="020F0502020204030204" pitchFamily="34" charset="0"/>
              </a:rPr>
              <a:t> </a:t>
            </a:r>
            <a:r>
              <a:rPr lang="en-IN" u="none" dirty="0">
                <a:solidFill>
                  <a:schemeClr val="tx1"/>
                </a:solidFill>
                <a:latin typeface="Calibri" panose="020F0502020204030204" pitchFamily="34" charset="0"/>
                <a:cs typeface="Calibri" panose="020F0502020204030204" pitchFamily="34" charset="0"/>
              </a:rPr>
              <a:t>“Bank/Post office” </a:t>
            </a:r>
            <a:r>
              <a:rPr lang="hi-IN" u="none" dirty="0">
                <a:solidFill>
                  <a:schemeClr val="tx1"/>
                </a:solidFill>
                <a:latin typeface="Adobe Devanagari" panose="02040503050201020203" pitchFamily="18" charset="0"/>
                <a:cs typeface="Adobe Devanagari" panose="02040503050201020203" pitchFamily="18" charset="0"/>
              </a:rPr>
              <a:t>को चुनें </a:t>
            </a:r>
            <a:r>
              <a:rPr lang="en-IN" u="none" dirty="0">
                <a:solidFill>
                  <a:schemeClr val="tx1"/>
                </a:solidFill>
                <a:latin typeface="Adobe Devanagari" panose="02040503050201020203" pitchFamily="18" charset="0"/>
                <a:cs typeface="Adobe Devanagari" panose="02040503050201020203" pitchFamily="18" charset="0"/>
              </a:rPr>
              <a:t> </a:t>
            </a:r>
            <a:endParaRPr lang="en-IN" dirty="0">
              <a:solidFill>
                <a:schemeClr val="tx1"/>
              </a:solidFill>
              <a:latin typeface="Adobe Devanagari" panose="02040503050201020203" pitchFamily="18" charset="0"/>
              <a:cs typeface="Adobe Devanagari" panose="02040503050201020203"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DA180EC5-5E58-4CE8-AC77-36B6F0B4718D}"/>
              </a:ext>
            </a:extLst>
          </p:cNvPr>
          <p:cNvSpPr/>
          <p:nvPr/>
        </p:nvSpPr>
        <p:spPr>
          <a:xfrm>
            <a:off x="968567" y="5477877"/>
            <a:ext cx="792000" cy="2757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17" name="Rectangle 16">
            <a:extLst>
              <a:ext uri="{FF2B5EF4-FFF2-40B4-BE49-F238E27FC236}">
                <a16:creationId xmlns:a16="http://schemas.microsoft.com/office/drawing/2014/main" id="{8ADD0DAE-021C-4690-8C5C-7EDE4DC3A6C1}"/>
              </a:ext>
            </a:extLst>
          </p:cNvPr>
          <p:cNvSpPr/>
          <p:nvPr/>
        </p:nvSpPr>
        <p:spPr>
          <a:xfrm>
            <a:off x="3435071" y="5703245"/>
            <a:ext cx="2165383" cy="934880"/>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br>
              <a:rPr lang="en-IN" b="1" dirty="0">
                <a:solidFill>
                  <a:srgbClr val="FF6600"/>
                </a:solidFill>
                <a:latin typeface="Calibri" panose="020F0502020204030204" pitchFamily="34" charset="0"/>
                <a:cs typeface="Calibri" panose="020F0502020204030204" pitchFamily="34" charset="0"/>
              </a:rPr>
            </a:br>
            <a:r>
              <a:rPr lang="en-IN" dirty="0">
                <a:solidFill>
                  <a:srgbClr val="FF6600"/>
                </a:solidFill>
                <a:latin typeface="Calibri" panose="020F0502020204030204" pitchFamily="34" charset="0"/>
                <a:cs typeface="Calibri" panose="020F0502020204030204" pitchFamily="34" charset="0"/>
              </a:rPr>
              <a:t>Drop-down menu </a:t>
            </a:r>
            <a:r>
              <a:rPr lang="hi-IN" dirty="0">
                <a:solidFill>
                  <a:srgbClr val="FF6600"/>
                </a:solidFill>
                <a:latin typeface="Adobe Devanagari" panose="02040503050201020203" pitchFamily="18" charset="0"/>
                <a:cs typeface="Adobe Devanagari" panose="02040503050201020203" pitchFamily="18" charset="0"/>
              </a:rPr>
              <a:t>में </a:t>
            </a:r>
            <a:r>
              <a:rPr lang="en-IN" dirty="0">
                <a:solidFill>
                  <a:srgbClr val="FF6600"/>
                </a:solidFill>
                <a:latin typeface="Adobe Devanagari" panose="02040503050201020203" pitchFamily="18" charset="0"/>
                <a:cs typeface="Adobe Devanagari" panose="02040503050201020203" pitchFamily="18" charset="0"/>
              </a:rPr>
              <a:t> </a:t>
            </a:r>
            <a:r>
              <a:rPr lang="hi-IN" dirty="0">
                <a:solidFill>
                  <a:srgbClr val="FF6600"/>
                </a:solidFill>
                <a:latin typeface="Adobe Devanagari" panose="02040503050201020203" pitchFamily="18" charset="0"/>
                <a:cs typeface="Adobe Devanagari" panose="02040503050201020203" pitchFamily="18" charset="0"/>
              </a:rPr>
              <a:t>से </a:t>
            </a:r>
            <a:r>
              <a:rPr lang="en-IN" dirty="0">
                <a:solidFill>
                  <a:srgbClr val="FF6600"/>
                </a:solidFill>
                <a:latin typeface="Calibri" panose="020F0502020204030204" pitchFamily="34" charset="0"/>
                <a:cs typeface="Calibri" panose="020F0502020204030204" pitchFamily="34" charset="0"/>
              </a:rPr>
              <a:t>‘Bank Merger IFSC Mapping’ </a:t>
            </a:r>
            <a:r>
              <a:rPr lang="hi-IN" dirty="0">
                <a:solidFill>
                  <a:srgbClr val="FF6600"/>
                </a:solidFill>
                <a:latin typeface="Adobe Devanagari" panose="02040503050201020203" pitchFamily="18" charset="0"/>
                <a:cs typeface="Adobe Devanagari" panose="02040503050201020203" pitchFamily="18" charset="0"/>
              </a:rPr>
              <a:t>को चुनें </a:t>
            </a:r>
            <a:endParaRPr lang="en-IN" dirty="0">
              <a:solidFill>
                <a:srgbClr val="FF6600"/>
              </a:solidFill>
              <a:latin typeface="Adobe Devanagari" panose="02040503050201020203" pitchFamily="18" charset="0"/>
              <a:cs typeface="Adobe Devanagari" panose="02040503050201020203" pitchFamily="18" charset="0"/>
            </a:endParaRPr>
          </a:p>
          <a:p>
            <a:pPr algn="ctr" defTabSz="457200">
              <a:buClrTx/>
            </a:pPr>
            <a:endParaRPr lang="en-US" sz="1200" b="1" dirty="0">
              <a:solidFill>
                <a:schemeClr val="bg1"/>
              </a:solidFill>
              <a:latin typeface="Corbel" panose="020B0503020204020204"/>
            </a:endParaRPr>
          </a:p>
        </p:txBody>
      </p:sp>
      <p:sp>
        <p:nvSpPr>
          <p:cNvPr id="18" name="Rectangle 17">
            <a:extLst>
              <a:ext uri="{FF2B5EF4-FFF2-40B4-BE49-F238E27FC236}">
                <a16:creationId xmlns:a16="http://schemas.microsoft.com/office/drawing/2014/main" id="{DB817100-F4BB-426E-929B-2A6265C9678A}"/>
              </a:ext>
            </a:extLst>
          </p:cNvPr>
          <p:cNvSpPr/>
          <p:nvPr/>
        </p:nvSpPr>
        <p:spPr>
          <a:xfrm>
            <a:off x="4103443" y="5477876"/>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D4ACED93-791C-43B1-A2CA-2CE1DE39ED52}"/>
              </a:ext>
            </a:extLst>
          </p:cNvPr>
          <p:cNvPicPr>
            <a:picLocks noChangeAspect="1"/>
          </p:cNvPicPr>
          <p:nvPr/>
        </p:nvPicPr>
        <p:blipFill rotWithShape="1">
          <a:blip r:embed="rId2"/>
          <a:srcRect t="695" r="2847" b="14649"/>
          <a:stretch/>
        </p:blipFill>
        <p:spPr>
          <a:xfrm>
            <a:off x="3059211" y="1842208"/>
            <a:ext cx="6263878" cy="3666426"/>
          </a:xfrm>
          <a:prstGeom prst="rect">
            <a:avLst/>
          </a:prstGeom>
        </p:spPr>
      </p:pic>
      <p:sp>
        <p:nvSpPr>
          <p:cNvPr id="21" name="TextBox 20">
            <a:extLst>
              <a:ext uri="{FF2B5EF4-FFF2-40B4-BE49-F238E27FC236}">
                <a16:creationId xmlns:a16="http://schemas.microsoft.com/office/drawing/2014/main" id="{1A1E30DF-4885-4DD4-AE3D-F2E8F0FB9C09}"/>
              </a:ext>
            </a:extLst>
          </p:cNvPr>
          <p:cNvSpPr txBox="1"/>
          <p:nvPr/>
        </p:nvSpPr>
        <p:spPr>
          <a:xfrm>
            <a:off x="3272061" y="4074074"/>
            <a:ext cx="980776" cy="168479"/>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23" name="TextBox 22">
            <a:extLst>
              <a:ext uri="{FF2B5EF4-FFF2-40B4-BE49-F238E27FC236}">
                <a16:creationId xmlns:a16="http://schemas.microsoft.com/office/drawing/2014/main" id="{3AC38446-5C9F-4E62-87AD-4F578BE3367F}"/>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To Find New Bank Branch/ IFSC Codes (2/5)</a:t>
            </a:r>
          </a:p>
        </p:txBody>
      </p:sp>
      <p:sp>
        <p:nvSpPr>
          <p:cNvPr id="2" name="Isosceles Triangle 1">
            <a:extLst>
              <a:ext uri="{FF2B5EF4-FFF2-40B4-BE49-F238E27FC236}">
                <a16:creationId xmlns:a16="http://schemas.microsoft.com/office/drawing/2014/main" id="{98BEDA9A-C02D-4C57-8E4F-1C89945535B0}"/>
              </a:ext>
            </a:extLst>
          </p:cNvPr>
          <p:cNvSpPr/>
          <p:nvPr/>
        </p:nvSpPr>
        <p:spPr>
          <a:xfrm rot="5400000">
            <a:off x="2868885" y="1155552"/>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Isosceles Triangle 21">
            <a:extLst>
              <a:ext uri="{FF2B5EF4-FFF2-40B4-BE49-F238E27FC236}">
                <a16:creationId xmlns:a16="http://schemas.microsoft.com/office/drawing/2014/main" id="{65830697-7F79-471B-9A4D-C020028EC96E}"/>
              </a:ext>
            </a:extLst>
          </p:cNvPr>
          <p:cNvSpPr/>
          <p:nvPr/>
        </p:nvSpPr>
        <p:spPr>
          <a:xfrm rot="5400000">
            <a:off x="2880911" y="5976872"/>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83220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2DA6A1-D016-48BC-A1AD-D9AC941A7BE3}"/>
              </a:ext>
            </a:extLst>
          </p:cNvPr>
          <p:cNvSpPr/>
          <p:nvPr/>
        </p:nvSpPr>
        <p:spPr>
          <a:xfrm>
            <a:off x="6448962" y="905302"/>
            <a:ext cx="2441820" cy="863499"/>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kumimoji="0" lang="en-US" sz="140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a:r>
            <a:r>
              <a:rPr kumimoji="0" lang="en-US" sz="1400" i="0" u="none" strike="noStrike" kern="1200" cap="none" spc="0" normalizeH="0" baseline="0" noProof="0" dirty="0">
                <a:ln>
                  <a:noFill/>
                </a:ln>
                <a:solidFill>
                  <a:srgbClr val="FF6600"/>
                </a:solidFill>
                <a:effectLst/>
                <a:uLnTx/>
                <a:uFillTx/>
                <a:latin typeface="Calibri" panose="020F0502020204030204" pitchFamily="34" charset="0"/>
                <a:cs typeface="Calibri" panose="020F0502020204030204" pitchFamily="34" charset="0"/>
              </a:rPr>
              <a:t>Know Your IFSC code’ page opens. </a:t>
            </a:r>
            <a:r>
              <a:rPr lang="en-IN" dirty="0">
                <a:solidFill>
                  <a:srgbClr val="FF6600"/>
                </a:solidFill>
                <a:latin typeface="Calibri" panose="020F0502020204030204" pitchFamily="34" charset="0"/>
                <a:cs typeface="Calibri" panose="020F0502020204030204" pitchFamily="34" charset="0"/>
              </a:rPr>
              <a:t>Select Merger Bank Name (Old) from</a:t>
            </a:r>
            <a:endParaRPr kumimoji="0" lang="en-US" sz="1400" i="0" u="none" strike="noStrike" kern="1200" cap="none" spc="0" normalizeH="0" baseline="0" noProof="0" dirty="0">
              <a:ln>
                <a:noFill/>
              </a:ln>
              <a:solidFill>
                <a:schemeClr val="bg1"/>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id="{66ECF745-0DE6-4A54-AE1E-BF20301042F2}"/>
              </a:ext>
            </a:extLst>
          </p:cNvPr>
          <p:cNvSpPr/>
          <p:nvPr/>
        </p:nvSpPr>
        <p:spPr>
          <a:xfrm>
            <a:off x="7171028" y="632024"/>
            <a:ext cx="791286" cy="3014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3</a:t>
            </a:r>
          </a:p>
        </p:txBody>
      </p:sp>
      <p:sp>
        <p:nvSpPr>
          <p:cNvPr id="10" name="Rectangle 9">
            <a:extLst>
              <a:ext uri="{FF2B5EF4-FFF2-40B4-BE49-F238E27FC236}">
                <a16:creationId xmlns:a16="http://schemas.microsoft.com/office/drawing/2014/main" id="{AAC3224F-C4D0-4320-98B2-A05DA05C5BCB}"/>
              </a:ext>
            </a:extLst>
          </p:cNvPr>
          <p:cNvSpPr/>
          <p:nvPr/>
        </p:nvSpPr>
        <p:spPr>
          <a:xfrm>
            <a:off x="6485116" y="5703354"/>
            <a:ext cx="2238850" cy="990526"/>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br>
              <a:rPr lang="en-US" b="1" dirty="0">
                <a:solidFill>
                  <a:schemeClr val="bg1"/>
                </a:solidFill>
                <a:latin typeface="Calibri" panose="020F0502020204030204" pitchFamily="34" charset="0"/>
                <a:cs typeface="Calibri" panose="020F0502020204030204" pitchFamily="34" charset="0"/>
              </a:rPr>
            </a:br>
            <a:r>
              <a:rPr kumimoji="0" lang="en-US" sz="1400" i="0" u="none" strike="noStrike" kern="1200" cap="none" spc="0" normalizeH="0" baseline="0" noProof="0" dirty="0">
                <a:ln>
                  <a:noFill/>
                </a:ln>
                <a:solidFill>
                  <a:srgbClr val="FF6600"/>
                </a:solidFill>
                <a:effectLst/>
                <a:uLnTx/>
                <a:uFillTx/>
                <a:latin typeface="Calibri" panose="020F0502020204030204" pitchFamily="34" charset="0"/>
                <a:cs typeface="Calibri" panose="020F0502020204030204" pitchFamily="34" charset="0"/>
              </a:rPr>
              <a:t>‘Know Your IFSC code’ page </a:t>
            </a:r>
            <a:r>
              <a:rPr kumimoji="0" lang="hi-IN" sz="1400" i="0" u="none" strike="noStrike" kern="1200" cap="none" spc="0" normalizeH="0" baseline="0" noProof="0" dirty="0">
                <a:ln>
                  <a:noFill/>
                </a:ln>
                <a:solidFill>
                  <a:srgbClr val="FF6600"/>
                </a:solidFill>
                <a:effectLst/>
                <a:uLnTx/>
                <a:uFillTx/>
                <a:latin typeface="Adobe Devanagari" panose="02040503050201020203" pitchFamily="18" charset="0"/>
                <a:cs typeface="Adobe Devanagari" panose="02040503050201020203" pitchFamily="18" charset="0"/>
              </a:rPr>
              <a:t>खुलेगा </a:t>
            </a:r>
            <a:r>
              <a:rPr kumimoji="0" lang="en-US" sz="1400" i="0" u="none" strike="noStrike" kern="1200" cap="none" spc="0" normalizeH="0" baseline="0" noProof="0" dirty="0">
                <a:ln>
                  <a:noFill/>
                </a:ln>
                <a:solidFill>
                  <a:srgbClr val="FF6600"/>
                </a:solidFill>
                <a:effectLst/>
                <a:uLnTx/>
                <a:uFillTx/>
                <a:latin typeface="Adobe Devanagari" panose="02040503050201020203" pitchFamily="18" charset="0"/>
                <a:cs typeface="Adobe Devanagari" panose="02040503050201020203" pitchFamily="18" charset="0"/>
              </a:rPr>
              <a:t>.</a:t>
            </a:r>
            <a:r>
              <a:rPr kumimoji="0" lang="en-IN" sz="1400" i="0" u="none" strike="noStrike" kern="1200" cap="none" spc="0" normalizeH="0" baseline="0" noProof="0" dirty="0">
                <a:ln>
                  <a:noFill/>
                </a:ln>
                <a:solidFill>
                  <a:srgbClr val="FF6600"/>
                </a:solidFill>
                <a:effectLst/>
                <a:uLnTx/>
                <a:uFillTx/>
                <a:latin typeface="Adobe Devanagari" panose="02040503050201020203" pitchFamily="18" charset="0"/>
                <a:cs typeface="Adobe Devanagari" panose="02040503050201020203" pitchFamily="18" charset="0"/>
              </a:rPr>
              <a:t> </a:t>
            </a:r>
            <a:r>
              <a:rPr kumimoji="0" lang="hi-IN" sz="1400" i="0" u="none" strike="noStrike" kern="1200" cap="none" spc="0" normalizeH="0" baseline="0" noProof="0" dirty="0">
                <a:ln>
                  <a:noFill/>
                </a:ln>
                <a:solidFill>
                  <a:srgbClr val="FF6600"/>
                </a:solidFill>
                <a:effectLst/>
                <a:uLnTx/>
                <a:uFillTx/>
                <a:latin typeface="Adobe Devanagari" panose="02040503050201020203" pitchFamily="18" charset="0"/>
                <a:cs typeface="Adobe Devanagari" panose="02040503050201020203" pitchFamily="18" charset="0"/>
              </a:rPr>
              <a:t>पुराने बैंक का नाम</a:t>
            </a:r>
            <a:r>
              <a:rPr kumimoji="0" lang="en-US" sz="1400" i="0" u="none" strike="noStrike" kern="1200" cap="none" spc="0" normalizeH="0" baseline="0" noProof="0" dirty="0">
                <a:ln>
                  <a:noFill/>
                </a:ln>
                <a:solidFill>
                  <a:srgbClr val="FF6600"/>
                </a:solidFill>
                <a:effectLst/>
                <a:uLnTx/>
                <a:uFillTx/>
                <a:latin typeface="Adobe Devanagari" panose="02040503050201020203" pitchFamily="18" charset="0"/>
                <a:cs typeface="Adobe Devanagari" panose="02040503050201020203" pitchFamily="18" charset="0"/>
              </a:rPr>
              <a:t> </a:t>
            </a:r>
            <a:r>
              <a:rPr kumimoji="0" lang="en-IN" sz="1400" i="0" u="none" strike="noStrike" kern="1200" cap="none" spc="0" normalizeH="0" baseline="0" noProof="0" dirty="0">
                <a:ln>
                  <a:noFill/>
                </a:ln>
                <a:solidFill>
                  <a:srgbClr val="FF6600"/>
                </a:solidFill>
                <a:effectLst/>
                <a:uLnTx/>
                <a:uFillTx/>
                <a:latin typeface="Calibri" panose="020F0502020204030204" pitchFamily="34" charset="0"/>
                <a:cs typeface="Calibri" panose="020F0502020204030204" pitchFamily="34" charset="0"/>
              </a:rPr>
              <a:t>‘</a:t>
            </a:r>
            <a:r>
              <a:rPr lang="en-IN" dirty="0">
                <a:solidFill>
                  <a:srgbClr val="FF6600"/>
                </a:solidFill>
                <a:latin typeface="Calibri" panose="020F0502020204030204" pitchFamily="34" charset="0"/>
                <a:cs typeface="Calibri" panose="020F0502020204030204" pitchFamily="34" charset="0"/>
              </a:rPr>
              <a:t>Merger Bank Name’ </a:t>
            </a:r>
            <a:r>
              <a:rPr lang="hi-IN" dirty="0">
                <a:solidFill>
                  <a:srgbClr val="FF6600"/>
                </a:solidFill>
                <a:latin typeface="Adobe Devanagari" panose="02040503050201020203" pitchFamily="18" charset="0"/>
                <a:cs typeface="Adobe Devanagari" panose="02040503050201020203" pitchFamily="18" charset="0"/>
              </a:rPr>
              <a:t>में </a:t>
            </a:r>
            <a:r>
              <a:rPr lang="en-IN" dirty="0">
                <a:solidFill>
                  <a:srgbClr val="FF6600"/>
                </a:solidFill>
                <a:latin typeface="Adobe Devanagari" panose="02040503050201020203" pitchFamily="18" charset="0"/>
                <a:cs typeface="Adobe Devanagari" panose="02040503050201020203" pitchFamily="18" charset="0"/>
              </a:rPr>
              <a:t> </a:t>
            </a:r>
            <a:r>
              <a:rPr lang="hi-IN" dirty="0">
                <a:solidFill>
                  <a:srgbClr val="FF6600"/>
                </a:solidFill>
                <a:latin typeface="Adobe Devanagari" panose="02040503050201020203" pitchFamily="18" charset="0"/>
                <a:cs typeface="Adobe Devanagari" panose="02040503050201020203" pitchFamily="18" charset="0"/>
              </a:rPr>
              <a:t>अंकित करें</a:t>
            </a:r>
            <a:r>
              <a:rPr lang="en-IN" dirty="0">
                <a:solidFill>
                  <a:srgbClr val="FF6600"/>
                </a:solidFill>
                <a:latin typeface="Adobe Devanagari" panose="02040503050201020203" pitchFamily="18" charset="0"/>
                <a:cs typeface="Adobe Devanagari" panose="02040503050201020203" pitchFamily="18" charset="0"/>
              </a:rPr>
              <a:t>  </a:t>
            </a:r>
            <a:r>
              <a:rPr lang="hi-IN" dirty="0">
                <a:solidFill>
                  <a:srgbClr val="FF6600"/>
                </a:solidFill>
                <a:latin typeface="Adobe Devanagari" panose="02040503050201020203" pitchFamily="18" charset="0"/>
                <a:cs typeface="Adobe Devanagari" panose="02040503050201020203" pitchFamily="18" charset="0"/>
              </a:rPr>
              <a:t> </a:t>
            </a:r>
            <a:endParaRPr lang="en-IN" dirty="0">
              <a:solidFill>
                <a:srgbClr val="FF6600"/>
              </a:solidFill>
              <a:latin typeface="Adobe Devanagari" panose="02040503050201020203" pitchFamily="18" charset="0"/>
              <a:cs typeface="Adobe Devanagari" panose="02040503050201020203" pitchFamily="18" charset="0"/>
            </a:endParaRPr>
          </a:p>
        </p:txBody>
      </p:sp>
      <p:sp>
        <p:nvSpPr>
          <p:cNvPr id="11" name="Rectangle 10">
            <a:extLst>
              <a:ext uri="{FF2B5EF4-FFF2-40B4-BE49-F238E27FC236}">
                <a16:creationId xmlns:a16="http://schemas.microsoft.com/office/drawing/2014/main" id="{E2A67F42-B536-4637-B4A0-C19C1A20C1CC}"/>
              </a:ext>
            </a:extLst>
          </p:cNvPr>
          <p:cNvSpPr/>
          <p:nvPr/>
        </p:nvSpPr>
        <p:spPr>
          <a:xfrm>
            <a:off x="7126476" y="5519564"/>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3</a:t>
            </a:r>
          </a:p>
        </p:txBody>
      </p:sp>
      <p:sp>
        <p:nvSpPr>
          <p:cNvPr id="16" name="Rectangle 15">
            <a:extLst>
              <a:ext uri="{FF2B5EF4-FFF2-40B4-BE49-F238E27FC236}">
                <a16:creationId xmlns:a16="http://schemas.microsoft.com/office/drawing/2014/main" id="{3036C9A0-3F32-4C7A-93E6-5D39E6BB3156}"/>
              </a:ext>
            </a:extLst>
          </p:cNvPr>
          <p:cNvSpPr/>
          <p:nvPr/>
        </p:nvSpPr>
        <p:spPr>
          <a:xfrm>
            <a:off x="211015" y="850695"/>
            <a:ext cx="2442110" cy="93488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rgbClr val="FF6600"/>
                </a:solidFill>
                <a:effectLst/>
                <a:uLnTx/>
                <a:uFillTx/>
                <a:latin typeface="Corbel" panose="020B0503020204020204"/>
                <a:ea typeface="+mn-ea"/>
                <a:cs typeface="+mn-cs"/>
              </a:rPr>
              <a:t>Visit the </a:t>
            </a:r>
            <a:r>
              <a:rPr lang="en-IN" dirty="0">
                <a:solidFill>
                  <a:srgbClr val="FF6600"/>
                </a:solidFill>
                <a:latin typeface="Calibri" panose="020F0502020204030204" pitchFamily="34" charset="0"/>
                <a:cs typeface="Calibri" panose="020F0502020204030204" pitchFamily="34" charset="0"/>
              </a:rPr>
              <a:t>PFMS official website: </a:t>
            </a:r>
            <a:r>
              <a:rPr lang="en-IN" u="sng" dirty="0">
                <a:solidFill>
                  <a:srgbClr val="FF6600"/>
                </a:solidFill>
                <a:latin typeface="Calibri" panose="020F0502020204030204" pitchFamily="34" charset="0"/>
                <a:cs typeface="Calibri" panose="020F0502020204030204" pitchFamily="34" charset="0"/>
              </a:rPr>
              <a:t>https://www.pfms.nic.in/. </a:t>
            </a:r>
            <a:br>
              <a:rPr lang="en-IN" u="sng" dirty="0">
                <a:solidFill>
                  <a:srgbClr val="FF6600"/>
                </a:solidFill>
                <a:latin typeface="Calibri" panose="020F0502020204030204" pitchFamily="34" charset="0"/>
                <a:cs typeface="Calibri" panose="020F0502020204030204" pitchFamily="34" charset="0"/>
              </a:rPr>
            </a:br>
            <a:r>
              <a:rPr lang="en-IN" u="none" dirty="0">
                <a:solidFill>
                  <a:srgbClr val="FF6600"/>
                </a:solidFill>
                <a:latin typeface="Calibri" panose="020F0502020204030204" pitchFamily="34" charset="0"/>
                <a:cs typeface="Calibri" panose="020F0502020204030204" pitchFamily="34" charset="0"/>
              </a:rPr>
              <a:t>Go to the sidebar and click on “Bank/Post office” icon. </a:t>
            </a:r>
            <a:endParaRPr lang="en-IN" dirty="0">
              <a:solidFill>
                <a:srgbClr val="FF66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17" name="Rectangle 16">
            <a:extLst>
              <a:ext uri="{FF2B5EF4-FFF2-40B4-BE49-F238E27FC236}">
                <a16:creationId xmlns:a16="http://schemas.microsoft.com/office/drawing/2014/main" id="{6571FA02-21A5-4036-874F-9FA481C7B51F}"/>
              </a:ext>
            </a:extLst>
          </p:cNvPr>
          <p:cNvSpPr/>
          <p:nvPr/>
        </p:nvSpPr>
        <p:spPr>
          <a:xfrm>
            <a:off x="1005134" y="639394"/>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18" name="Rectangle 17">
            <a:extLst>
              <a:ext uri="{FF2B5EF4-FFF2-40B4-BE49-F238E27FC236}">
                <a16:creationId xmlns:a16="http://schemas.microsoft.com/office/drawing/2014/main" id="{4141EF38-6FB8-412D-BC70-32625F6B1796}"/>
              </a:ext>
            </a:extLst>
          </p:cNvPr>
          <p:cNvSpPr/>
          <p:nvPr/>
        </p:nvSpPr>
        <p:spPr>
          <a:xfrm>
            <a:off x="3523940" y="863098"/>
            <a:ext cx="2061525" cy="905703"/>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br>
              <a:rPr lang="en-IN" dirty="0">
                <a:solidFill>
                  <a:schemeClr val="tx2"/>
                </a:solidFill>
                <a:latin typeface="Calibri" panose="020F0502020204030204" pitchFamily="34" charset="0"/>
                <a:cs typeface="Calibri" panose="020F0502020204030204" pitchFamily="34" charset="0"/>
              </a:rPr>
            </a:br>
            <a:r>
              <a:rPr lang="en-IN" dirty="0">
                <a:solidFill>
                  <a:schemeClr val="tx2"/>
                </a:solidFill>
                <a:latin typeface="Calibri" panose="020F0502020204030204" pitchFamily="34" charset="0"/>
                <a:cs typeface="Calibri" panose="020F0502020204030204" pitchFamily="34" charset="0"/>
              </a:rPr>
              <a:t>Select ‘Bank Merger IFSC Mapping’ from the drop-down  menu.</a:t>
            </a:r>
          </a:p>
          <a:p>
            <a:pPr algn="ctr" defTabSz="457200">
              <a:buClrTx/>
            </a:pPr>
            <a:endParaRPr lang="en-US" sz="1200" b="1" dirty="0">
              <a:solidFill>
                <a:schemeClr val="tx2"/>
              </a:solidFill>
              <a:latin typeface="Corbel" panose="020B0503020204020204"/>
            </a:endParaRPr>
          </a:p>
        </p:txBody>
      </p:sp>
      <p:sp>
        <p:nvSpPr>
          <p:cNvPr id="20" name="Rectangle 19">
            <a:extLst>
              <a:ext uri="{FF2B5EF4-FFF2-40B4-BE49-F238E27FC236}">
                <a16:creationId xmlns:a16="http://schemas.microsoft.com/office/drawing/2014/main" id="{B710722C-DA9F-452A-9081-CCBD4B796311}"/>
              </a:ext>
            </a:extLst>
          </p:cNvPr>
          <p:cNvSpPr/>
          <p:nvPr/>
        </p:nvSpPr>
        <p:spPr>
          <a:xfrm>
            <a:off x="4210633" y="652439"/>
            <a:ext cx="765148"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9F466298-B0D9-4529-BA05-176F2E28E055}"/>
              </a:ext>
            </a:extLst>
          </p:cNvPr>
          <p:cNvSpPr/>
          <p:nvPr/>
        </p:nvSpPr>
        <p:spPr>
          <a:xfrm>
            <a:off x="182879" y="5744616"/>
            <a:ext cx="2537801"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i="0" u="none" strike="noStrike" kern="1200" cap="none" spc="0" normalizeH="0" baseline="0" noProof="0" dirty="0">
              <a:ln>
                <a:noFill/>
              </a:ln>
              <a:solidFill>
                <a:schemeClr val="tx2"/>
              </a:solidFill>
              <a:effectLst/>
              <a:uLnTx/>
              <a:uFillTx/>
              <a:latin typeface="Corbel" panose="020B0503020204020204"/>
              <a:ea typeface="+mn-ea"/>
              <a:cs typeface="+mn-cs"/>
            </a:endParaRPr>
          </a:p>
          <a:p>
            <a:pPr algn="ctr" defTabSz="457200">
              <a:buClrTx/>
              <a:defRPr/>
            </a:pPr>
            <a:r>
              <a:rPr lang="en-IN" dirty="0">
                <a:solidFill>
                  <a:schemeClr val="tx2"/>
                </a:solidFill>
                <a:latin typeface="Calibri" panose="020F0502020204030204" pitchFamily="34" charset="0"/>
                <a:cs typeface="Calibri" panose="020F0502020204030204" pitchFamily="34" charset="0"/>
              </a:rPr>
              <a:t>PFMS </a:t>
            </a:r>
            <a:r>
              <a:rPr lang="hi-IN" dirty="0">
                <a:solidFill>
                  <a:schemeClr val="tx2"/>
                </a:solidFill>
                <a:latin typeface="Adobe Devanagari" panose="02040503050201020203" pitchFamily="18" charset="0"/>
                <a:cs typeface="Adobe Devanagari" panose="02040503050201020203" pitchFamily="18" charset="0"/>
              </a:rPr>
              <a:t>की</a:t>
            </a:r>
            <a:r>
              <a:rPr lang="hi-IN" dirty="0">
                <a:solidFill>
                  <a:schemeClr val="tx2"/>
                </a:solidFill>
                <a:latin typeface="Calibri" panose="020F0502020204030204" pitchFamily="34" charset="0"/>
                <a:cs typeface="Calibri" panose="020F0502020204030204" pitchFamily="34" charset="0"/>
              </a:rPr>
              <a:t> </a:t>
            </a:r>
            <a:r>
              <a:rPr lang="en-IN" dirty="0">
                <a:solidFill>
                  <a:schemeClr val="tx2"/>
                </a:solidFill>
                <a:latin typeface="Calibri" panose="020F0502020204030204" pitchFamily="34" charset="0"/>
                <a:cs typeface="Calibri" panose="020F0502020204030204" pitchFamily="34" charset="0"/>
              </a:rPr>
              <a:t> official website: </a:t>
            </a:r>
            <a:r>
              <a:rPr lang="en-IN" u="sng" dirty="0">
                <a:solidFill>
                  <a:schemeClr val="tx2"/>
                </a:solidFill>
                <a:latin typeface="Calibri" panose="020F0502020204030204" pitchFamily="34" charset="0"/>
                <a:cs typeface="Calibri" panose="020F0502020204030204" pitchFamily="34" charset="0"/>
              </a:rPr>
              <a:t>https://www.pfms.nic.in/</a:t>
            </a:r>
            <a:r>
              <a:rPr lang="en-IN" dirty="0">
                <a:solidFill>
                  <a:schemeClr val="tx2"/>
                </a:solidFill>
                <a:latin typeface="Calibri" panose="020F0502020204030204" pitchFamily="34" charset="0"/>
                <a:cs typeface="Calibri" panose="020F0502020204030204" pitchFamily="34" charset="0"/>
              </a:rPr>
              <a:t> </a:t>
            </a:r>
            <a:r>
              <a:rPr lang="hi-IN" dirty="0">
                <a:solidFill>
                  <a:schemeClr val="tx2"/>
                </a:solidFill>
                <a:latin typeface="Adobe Devanagari" panose="02040503050201020203" pitchFamily="18" charset="0"/>
                <a:cs typeface="Adobe Devanagari" panose="02040503050201020203" pitchFamily="18" charset="0"/>
              </a:rPr>
              <a:t>पर </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जाए और</a:t>
            </a:r>
            <a:r>
              <a:rPr lang="hi-IN" dirty="0">
                <a:solidFill>
                  <a:schemeClr val="tx2"/>
                </a:solidFill>
                <a:latin typeface="Calibri" panose="020F0502020204030204" pitchFamily="34" charset="0"/>
                <a:cs typeface="Calibri" panose="020F0502020204030204" pitchFamily="34" charset="0"/>
              </a:rPr>
              <a:t> </a:t>
            </a:r>
            <a:r>
              <a:rPr lang="en-IN" dirty="0">
                <a:solidFill>
                  <a:schemeClr val="tx2"/>
                </a:solidFill>
                <a:latin typeface="Calibri" panose="020F0502020204030204" pitchFamily="34" charset="0"/>
                <a:cs typeface="Calibri" panose="020F0502020204030204" pitchFamily="34" charset="0"/>
              </a:rPr>
              <a:t>sidebar </a:t>
            </a:r>
            <a:r>
              <a:rPr lang="hi-IN" dirty="0">
                <a:solidFill>
                  <a:schemeClr val="tx2"/>
                </a:solidFill>
                <a:latin typeface="Adobe Devanagari" panose="02040503050201020203" pitchFamily="18" charset="0"/>
                <a:cs typeface="Adobe Devanagari" panose="02040503050201020203" pitchFamily="18" charset="0"/>
              </a:rPr>
              <a:t>से </a:t>
            </a:r>
            <a:r>
              <a:rPr lang="en-IN" dirty="0">
                <a:solidFill>
                  <a:schemeClr val="tx2"/>
                </a:solidFill>
                <a:latin typeface="Calibri" panose="020F0502020204030204" pitchFamily="34" charset="0"/>
                <a:cs typeface="Calibri" panose="020F0502020204030204" pitchFamily="34" charset="0"/>
              </a:rPr>
              <a:t> </a:t>
            </a:r>
            <a:r>
              <a:rPr lang="en-IN" u="none" dirty="0">
                <a:solidFill>
                  <a:schemeClr val="tx2"/>
                </a:solidFill>
                <a:latin typeface="Calibri" panose="020F0502020204030204" pitchFamily="34" charset="0"/>
                <a:cs typeface="Calibri" panose="020F0502020204030204" pitchFamily="34" charset="0"/>
              </a:rPr>
              <a:t>“Bank/Post office” </a:t>
            </a:r>
            <a:r>
              <a:rPr lang="hi-IN" u="none" dirty="0">
                <a:solidFill>
                  <a:schemeClr val="tx2"/>
                </a:solidFill>
                <a:latin typeface="Adobe Devanagari" panose="02040503050201020203" pitchFamily="18" charset="0"/>
                <a:cs typeface="Adobe Devanagari" panose="02040503050201020203" pitchFamily="18" charset="0"/>
              </a:rPr>
              <a:t>चुनें </a:t>
            </a:r>
            <a:r>
              <a:rPr lang="en-IN" u="none" dirty="0">
                <a:solidFill>
                  <a:schemeClr val="tx2"/>
                </a:solidFill>
                <a:latin typeface="Adobe Devanagari" panose="02040503050201020203" pitchFamily="18" charset="0"/>
                <a:cs typeface="Adobe Devanagari" panose="02040503050201020203" pitchFamily="18" charset="0"/>
              </a:rPr>
              <a:t> </a:t>
            </a:r>
            <a:endParaRPr lang="en-IN" dirty="0">
              <a:solidFill>
                <a:schemeClr val="tx2"/>
              </a:solidFill>
              <a:latin typeface="Adobe Devanagari" panose="02040503050201020203" pitchFamily="18" charset="0"/>
              <a:cs typeface="Adobe Devanagari" panose="02040503050201020203"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tx2"/>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A7113442-2779-4DEB-8F24-0A2A0118CCAD}"/>
              </a:ext>
            </a:extLst>
          </p:cNvPr>
          <p:cNvSpPr/>
          <p:nvPr/>
        </p:nvSpPr>
        <p:spPr>
          <a:xfrm>
            <a:off x="968567" y="5513754"/>
            <a:ext cx="792000" cy="2757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23" name="Rectangle 22">
            <a:extLst>
              <a:ext uri="{FF2B5EF4-FFF2-40B4-BE49-F238E27FC236}">
                <a16:creationId xmlns:a16="http://schemas.microsoft.com/office/drawing/2014/main" id="{4498E882-9780-491B-87F3-BDE3E89E6B2D}"/>
              </a:ext>
            </a:extLst>
          </p:cNvPr>
          <p:cNvSpPr/>
          <p:nvPr/>
        </p:nvSpPr>
        <p:spPr>
          <a:xfrm>
            <a:off x="3435071" y="5759000"/>
            <a:ext cx="2165383"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br>
              <a:rPr lang="en-IN" b="1" dirty="0">
                <a:solidFill>
                  <a:schemeClr val="tx2"/>
                </a:solidFill>
                <a:latin typeface="Calibri" panose="020F0502020204030204" pitchFamily="34" charset="0"/>
                <a:cs typeface="Calibri" panose="020F0502020204030204" pitchFamily="34" charset="0"/>
              </a:rPr>
            </a:br>
            <a:r>
              <a:rPr lang="en-IN" dirty="0">
                <a:solidFill>
                  <a:schemeClr val="tx2"/>
                </a:solidFill>
                <a:latin typeface="Calibri" panose="020F0502020204030204" pitchFamily="34" charset="0"/>
                <a:cs typeface="Calibri" panose="020F0502020204030204" pitchFamily="34" charset="0"/>
              </a:rPr>
              <a:t>Drop-down menu </a:t>
            </a:r>
            <a:r>
              <a:rPr lang="hi-IN" dirty="0">
                <a:solidFill>
                  <a:schemeClr val="tx2"/>
                </a:solidFill>
                <a:latin typeface="Adobe Devanagari" panose="02040503050201020203" pitchFamily="18" charset="0"/>
                <a:cs typeface="Adobe Devanagari" panose="02040503050201020203" pitchFamily="18" charset="0"/>
              </a:rPr>
              <a:t>में </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से </a:t>
            </a:r>
            <a:r>
              <a:rPr lang="en-IN" dirty="0">
                <a:solidFill>
                  <a:schemeClr val="tx2"/>
                </a:solidFill>
                <a:latin typeface="Calibri" panose="020F0502020204030204" pitchFamily="34" charset="0"/>
                <a:cs typeface="Calibri" panose="020F0502020204030204" pitchFamily="34" charset="0"/>
              </a:rPr>
              <a:t>‘Bank Merger IFSC Mapping’ </a:t>
            </a:r>
            <a:r>
              <a:rPr lang="hi-IN" dirty="0">
                <a:solidFill>
                  <a:schemeClr val="tx2"/>
                </a:solidFill>
                <a:latin typeface="Adobe Devanagari" panose="02040503050201020203" pitchFamily="18" charset="0"/>
                <a:cs typeface="Adobe Devanagari" panose="02040503050201020203" pitchFamily="18" charset="0"/>
              </a:rPr>
              <a:t>को चुनें </a:t>
            </a:r>
            <a:endParaRPr lang="en-IN" dirty="0">
              <a:solidFill>
                <a:schemeClr val="tx2"/>
              </a:solidFill>
              <a:latin typeface="Adobe Devanagari" panose="02040503050201020203" pitchFamily="18" charset="0"/>
              <a:cs typeface="Adobe Devanagari" panose="02040503050201020203" pitchFamily="18" charset="0"/>
            </a:endParaRPr>
          </a:p>
          <a:p>
            <a:pPr algn="ctr" defTabSz="457200">
              <a:buClrTx/>
            </a:pPr>
            <a:endParaRPr lang="en-US" sz="1200" b="1" dirty="0">
              <a:solidFill>
                <a:schemeClr val="tx2"/>
              </a:solidFill>
              <a:latin typeface="Corbel" panose="020B0503020204020204"/>
            </a:endParaRPr>
          </a:p>
        </p:txBody>
      </p:sp>
      <p:sp>
        <p:nvSpPr>
          <p:cNvPr id="24" name="Rectangle 23">
            <a:extLst>
              <a:ext uri="{FF2B5EF4-FFF2-40B4-BE49-F238E27FC236}">
                <a16:creationId xmlns:a16="http://schemas.microsoft.com/office/drawing/2014/main" id="{C6164583-C972-4BF5-ACAD-789E1B9581D4}"/>
              </a:ext>
            </a:extLst>
          </p:cNvPr>
          <p:cNvSpPr/>
          <p:nvPr/>
        </p:nvSpPr>
        <p:spPr>
          <a:xfrm>
            <a:off x="4103443" y="5533631"/>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CC7FA0B-F27E-4423-8429-3B3B6A7B3E25}"/>
              </a:ext>
            </a:extLst>
          </p:cNvPr>
          <p:cNvPicPr>
            <a:picLocks noChangeAspect="1"/>
          </p:cNvPicPr>
          <p:nvPr/>
        </p:nvPicPr>
        <p:blipFill rotWithShape="1">
          <a:blip r:embed="rId2"/>
          <a:srcRect r="2896" b="13084"/>
          <a:stretch/>
        </p:blipFill>
        <p:spPr>
          <a:xfrm>
            <a:off x="3001762" y="1827780"/>
            <a:ext cx="6423595" cy="3673756"/>
          </a:xfrm>
          <a:prstGeom prst="rect">
            <a:avLst/>
          </a:prstGeom>
        </p:spPr>
      </p:pic>
      <p:sp>
        <p:nvSpPr>
          <p:cNvPr id="30" name="Rectangle 29">
            <a:extLst>
              <a:ext uri="{FF2B5EF4-FFF2-40B4-BE49-F238E27FC236}">
                <a16:creationId xmlns:a16="http://schemas.microsoft.com/office/drawing/2014/main" id="{BF785616-6838-4818-B12D-EF139204DE5E}"/>
              </a:ext>
            </a:extLst>
          </p:cNvPr>
          <p:cNvSpPr/>
          <p:nvPr/>
        </p:nvSpPr>
        <p:spPr>
          <a:xfrm>
            <a:off x="211015" y="846967"/>
            <a:ext cx="2442110"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chemeClr val="bg1"/>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chemeClr val="tx2"/>
                </a:solidFill>
                <a:effectLst/>
                <a:uLnTx/>
                <a:uFillTx/>
                <a:latin typeface="Corbel" panose="020B0503020204020204"/>
                <a:ea typeface="+mn-ea"/>
                <a:cs typeface="+mn-cs"/>
              </a:rPr>
              <a:t>Visit the </a:t>
            </a:r>
            <a:r>
              <a:rPr lang="en-IN" dirty="0">
                <a:solidFill>
                  <a:schemeClr val="tx2"/>
                </a:solidFill>
                <a:latin typeface="Calibri" panose="020F0502020204030204" pitchFamily="34" charset="0"/>
                <a:cs typeface="Calibri" panose="020F0502020204030204" pitchFamily="34" charset="0"/>
              </a:rPr>
              <a:t>PFMS official website: </a:t>
            </a:r>
            <a:r>
              <a:rPr lang="en-IN" u="sng" dirty="0">
                <a:solidFill>
                  <a:schemeClr val="tx2"/>
                </a:solidFill>
                <a:latin typeface="Calibri" panose="020F0502020204030204" pitchFamily="34" charset="0"/>
                <a:cs typeface="Calibri" panose="020F0502020204030204" pitchFamily="34" charset="0"/>
              </a:rPr>
              <a:t>https://www.pfms.nic.in/. </a:t>
            </a:r>
            <a:br>
              <a:rPr lang="en-IN" u="sng" dirty="0">
                <a:solidFill>
                  <a:schemeClr val="tx2"/>
                </a:solidFill>
                <a:latin typeface="Calibri" panose="020F0502020204030204" pitchFamily="34" charset="0"/>
                <a:cs typeface="Calibri" panose="020F0502020204030204" pitchFamily="34" charset="0"/>
              </a:rPr>
            </a:br>
            <a:r>
              <a:rPr lang="en-IN" u="none" dirty="0">
                <a:solidFill>
                  <a:schemeClr val="tx2"/>
                </a:solidFill>
                <a:latin typeface="Calibri" panose="020F0502020204030204" pitchFamily="34" charset="0"/>
                <a:cs typeface="Calibri" panose="020F0502020204030204" pitchFamily="34" charset="0"/>
              </a:rPr>
              <a:t>Go to the sidebar and click on “Bank/Post office” icon. </a:t>
            </a:r>
            <a:endParaRPr lang="en-IN" dirty="0">
              <a:solidFill>
                <a:schemeClr val="tx2"/>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31" name="Rectangle 30">
            <a:extLst>
              <a:ext uri="{FF2B5EF4-FFF2-40B4-BE49-F238E27FC236}">
                <a16:creationId xmlns:a16="http://schemas.microsoft.com/office/drawing/2014/main" id="{4179E239-262E-479B-98DB-4CD0E89A340A}"/>
              </a:ext>
            </a:extLst>
          </p:cNvPr>
          <p:cNvSpPr/>
          <p:nvPr/>
        </p:nvSpPr>
        <p:spPr>
          <a:xfrm>
            <a:off x="1005134" y="635666"/>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32" name="TextBox 31">
            <a:extLst>
              <a:ext uri="{FF2B5EF4-FFF2-40B4-BE49-F238E27FC236}">
                <a16:creationId xmlns:a16="http://schemas.microsoft.com/office/drawing/2014/main" id="{542C5AE3-D358-4070-A41C-DDD80B265399}"/>
              </a:ext>
            </a:extLst>
          </p:cNvPr>
          <p:cNvSpPr txBox="1"/>
          <p:nvPr/>
        </p:nvSpPr>
        <p:spPr>
          <a:xfrm>
            <a:off x="4481887" y="3223874"/>
            <a:ext cx="666890" cy="110170"/>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33" name="TextBox 32">
            <a:extLst>
              <a:ext uri="{FF2B5EF4-FFF2-40B4-BE49-F238E27FC236}">
                <a16:creationId xmlns:a16="http://schemas.microsoft.com/office/drawing/2014/main" id="{5A9EDD2A-A36B-48D7-888A-D41F5D1B546F}"/>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To Find New Bank Branch/ IFSC Codes (3/5)</a:t>
            </a:r>
          </a:p>
        </p:txBody>
      </p:sp>
      <p:sp>
        <p:nvSpPr>
          <p:cNvPr id="27" name="Isosceles Triangle 26">
            <a:extLst>
              <a:ext uri="{FF2B5EF4-FFF2-40B4-BE49-F238E27FC236}">
                <a16:creationId xmlns:a16="http://schemas.microsoft.com/office/drawing/2014/main" id="{218563FD-C68E-433C-973D-D0B5CB992E8F}"/>
              </a:ext>
            </a:extLst>
          </p:cNvPr>
          <p:cNvSpPr/>
          <p:nvPr/>
        </p:nvSpPr>
        <p:spPr>
          <a:xfrm rot="5400000">
            <a:off x="2868885" y="1155552"/>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Isosceles Triangle 27">
            <a:extLst>
              <a:ext uri="{FF2B5EF4-FFF2-40B4-BE49-F238E27FC236}">
                <a16:creationId xmlns:a16="http://schemas.microsoft.com/office/drawing/2014/main" id="{43DFCD34-A2BC-4A29-A828-1A1507137697}"/>
              </a:ext>
            </a:extLst>
          </p:cNvPr>
          <p:cNvSpPr/>
          <p:nvPr/>
        </p:nvSpPr>
        <p:spPr>
          <a:xfrm rot="5400000">
            <a:off x="2882139" y="6019090"/>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Isosceles Triangle 33">
            <a:extLst>
              <a:ext uri="{FF2B5EF4-FFF2-40B4-BE49-F238E27FC236}">
                <a16:creationId xmlns:a16="http://schemas.microsoft.com/office/drawing/2014/main" id="{2940F582-A830-436E-9D95-FD0D318780BE}"/>
              </a:ext>
            </a:extLst>
          </p:cNvPr>
          <p:cNvSpPr/>
          <p:nvPr/>
        </p:nvSpPr>
        <p:spPr>
          <a:xfrm rot="5400000">
            <a:off x="5887065" y="6022405"/>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Isosceles Triangle 34">
            <a:extLst>
              <a:ext uri="{FF2B5EF4-FFF2-40B4-BE49-F238E27FC236}">
                <a16:creationId xmlns:a16="http://schemas.microsoft.com/office/drawing/2014/main" id="{C79C820E-68C4-44E5-ADEC-29E31733650E}"/>
              </a:ext>
            </a:extLst>
          </p:cNvPr>
          <p:cNvSpPr/>
          <p:nvPr/>
        </p:nvSpPr>
        <p:spPr>
          <a:xfrm rot="5400000">
            <a:off x="5887065" y="1120594"/>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102787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47209B-9ECA-49BD-B924-BCD4110E0CE8}"/>
              </a:ext>
            </a:extLst>
          </p:cNvPr>
          <p:cNvPicPr>
            <a:picLocks noChangeAspect="1"/>
          </p:cNvPicPr>
          <p:nvPr/>
        </p:nvPicPr>
        <p:blipFill rotWithShape="1">
          <a:blip r:embed="rId2"/>
          <a:srcRect r="2103" b="14169"/>
          <a:stretch/>
        </p:blipFill>
        <p:spPr>
          <a:xfrm>
            <a:off x="2964052" y="1811004"/>
            <a:ext cx="6421320" cy="3620191"/>
          </a:xfrm>
          <a:prstGeom prst="rect">
            <a:avLst/>
          </a:prstGeom>
        </p:spPr>
      </p:pic>
      <p:sp>
        <p:nvSpPr>
          <p:cNvPr id="5" name="Rectangle 4">
            <a:extLst>
              <a:ext uri="{FF2B5EF4-FFF2-40B4-BE49-F238E27FC236}">
                <a16:creationId xmlns:a16="http://schemas.microsoft.com/office/drawing/2014/main" id="{1FDF1FFE-7697-4907-B6B3-A7325B049764}"/>
              </a:ext>
            </a:extLst>
          </p:cNvPr>
          <p:cNvSpPr/>
          <p:nvPr/>
        </p:nvSpPr>
        <p:spPr>
          <a:xfrm>
            <a:off x="9499317" y="906939"/>
            <a:ext cx="2450427" cy="918134"/>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just"/>
            <a:endParaRPr lang="en-IN" dirty="0">
              <a:solidFill>
                <a:srgbClr val="FF6600"/>
              </a:solidFill>
              <a:latin typeface="Calibri" panose="020F0502020204030204" pitchFamily="34" charset="0"/>
              <a:cs typeface="Calibri" panose="020F0502020204030204" pitchFamily="34" charset="0"/>
            </a:endParaRPr>
          </a:p>
          <a:p>
            <a:pPr algn="just"/>
            <a:endParaRPr lang="en-IN" dirty="0">
              <a:solidFill>
                <a:schemeClr val="bg1"/>
              </a:solidFill>
              <a:latin typeface="Calibri" panose="020F0502020204030204" pitchFamily="34" charset="0"/>
              <a:cs typeface="Calibri" panose="020F0502020204030204" pitchFamily="34" charset="0"/>
            </a:endParaRPr>
          </a:p>
          <a:p>
            <a:pPr algn="ctr"/>
            <a:r>
              <a:rPr lang="en-IN" dirty="0">
                <a:solidFill>
                  <a:srgbClr val="FF6600"/>
                </a:solidFill>
                <a:latin typeface="Calibri" panose="020F0502020204030204" pitchFamily="34" charset="0"/>
                <a:cs typeface="Calibri" panose="020F0502020204030204" pitchFamily="34" charset="0"/>
              </a:rPr>
              <a:t>Name of Lead Bank(New) will automatically appear </a:t>
            </a:r>
          </a:p>
          <a:p>
            <a:pPr algn="ctr"/>
            <a:r>
              <a:rPr lang="en-IN" dirty="0">
                <a:solidFill>
                  <a:srgbClr val="FF6600"/>
                </a:solidFill>
                <a:latin typeface="Calibri" panose="020F0502020204030204" pitchFamily="34" charset="0"/>
                <a:cs typeface="Calibri" panose="020F0502020204030204" pitchFamily="34" charset="0"/>
              </a:rPr>
              <a:t>in drop-down box. Enter ‘captcha’ and click on ‘Search’</a:t>
            </a:r>
          </a:p>
          <a:p>
            <a:pPr algn="ctr"/>
            <a:endParaRPr lang="en-IN" dirty="0">
              <a:solidFill>
                <a:srgbClr val="FF6600"/>
              </a:solidFill>
              <a:latin typeface="Calibri" panose="020F0502020204030204"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srgbClr val="FE7A10"/>
              </a:solidFill>
              <a:effectLst/>
              <a:uLnTx/>
              <a:uFillTx/>
              <a:latin typeface="Corbel" panose="020B0503020204020204"/>
              <a:ea typeface="+mn-ea"/>
              <a:cs typeface="+mn-cs"/>
            </a:endParaRPr>
          </a:p>
        </p:txBody>
      </p:sp>
      <p:sp>
        <p:nvSpPr>
          <p:cNvPr id="6" name="Rectangle 5">
            <a:extLst>
              <a:ext uri="{FF2B5EF4-FFF2-40B4-BE49-F238E27FC236}">
                <a16:creationId xmlns:a16="http://schemas.microsoft.com/office/drawing/2014/main" id="{C6B0E298-CB5B-4208-8377-368AF51FFEEA}"/>
              </a:ext>
            </a:extLst>
          </p:cNvPr>
          <p:cNvSpPr/>
          <p:nvPr/>
        </p:nvSpPr>
        <p:spPr>
          <a:xfrm>
            <a:off x="10235279" y="631596"/>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4</a:t>
            </a:r>
          </a:p>
        </p:txBody>
      </p:sp>
      <p:sp>
        <p:nvSpPr>
          <p:cNvPr id="8" name="Rectangle 7">
            <a:extLst>
              <a:ext uri="{FF2B5EF4-FFF2-40B4-BE49-F238E27FC236}">
                <a16:creationId xmlns:a16="http://schemas.microsoft.com/office/drawing/2014/main" id="{5A930808-3AFB-4522-923E-307E29D62833}"/>
              </a:ext>
            </a:extLst>
          </p:cNvPr>
          <p:cNvSpPr/>
          <p:nvPr/>
        </p:nvSpPr>
        <p:spPr>
          <a:xfrm>
            <a:off x="9523450" y="5683476"/>
            <a:ext cx="2436359" cy="990526"/>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IN" b="1" dirty="0">
              <a:solidFill>
                <a:schemeClr val="bg1"/>
              </a:solidFill>
              <a:latin typeface="Calibri" panose="020F0502020204030204" pitchFamily="34" charset="0"/>
              <a:cs typeface="Calibri" panose="020F0502020204030204" pitchFamily="34" charset="0"/>
            </a:endParaRPr>
          </a:p>
          <a:p>
            <a:pPr algn="ctr"/>
            <a:r>
              <a:rPr lang="en-IN" dirty="0">
                <a:solidFill>
                  <a:srgbClr val="FF6600"/>
                </a:solidFill>
                <a:latin typeface="Calibri" panose="020F0502020204030204" pitchFamily="34" charset="0"/>
                <a:cs typeface="Calibri" panose="020F0502020204030204" pitchFamily="34" charset="0"/>
              </a:rPr>
              <a:t>Lead Bank </a:t>
            </a:r>
            <a:r>
              <a:rPr lang="hi-IN" dirty="0">
                <a:solidFill>
                  <a:srgbClr val="FF6600"/>
                </a:solidFill>
                <a:latin typeface="Adobe Devanagari" panose="02040503050201020203" pitchFamily="18" charset="0"/>
                <a:cs typeface="Adobe Devanagari" panose="02040503050201020203" pitchFamily="18" charset="0"/>
              </a:rPr>
              <a:t>के</a:t>
            </a:r>
            <a:r>
              <a:rPr lang="en-IN" dirty="0">
                <a:solidFill>
                  <a:srgbClr val="FF6600"/>
                </a:solidFill>
                <a:latin typeface="Calibri" panose="020F0502020204030204" pitchFamily="34" charset="0"/>
                <a:cs typeface="Calibri" panose="020F0502020204030204" pitchFamily="34" charset="0"/>
              </a:rPr>
              <a:t> drop-down box </a:t>
            </a:r>
            <a:r>
              <a:rPr lang="hi-IN" dirty="0">
                <a:solidFill>
                  <a:srgbClr val="FF6600"/>
                </a:solidFill>
                <a:latin typeface="Adobe Devanagari" panose="02040503050201020203" pitchFamily="18" charset="0"/>
                <a:cs typeface="Adobe Devanagari" panose="02040503050201020203" pitchFamily="18" charset="0"/>
              </a:rPr>
              <a:t>में </a:t>
            </a:r>
            <a:r>
              <a:rPr lang="en-IN" dirty="0">
                <a:solidFill>
                  <a:srgbClr val="FF6600"/>
                </a:solidFill>
                <a:latin typeface="Adobe Devanagari" panose="02040503050201020203" pitchFamily="18" charset="0"/>
                <a:cs typeface="Adobe Devanagari" panose="02040503050201020203" pitchFamily="18" charset="0"/>
              </a:rPr>
              <a:t> </a:t>
            </a:r>
            <a:r>
              <a:rPr lang="hi-IN" dirty="0">
                <a:solidFill>
                  <a:srgbClr val="FF6600"/>
                </a:solidFill>
                <a:latin typeface="Adobe Devanagari" panose="02040503050201020203" pitchFamily="18" charset="0"/>
                <a:cs typeface="Adobe Devanagari" panose="02040503050201020203" pitchFamily="18" charset="0"/>
              </a:rPr>
              <a:t>स्वत</a:t>
            </a:r>
            <a:r>
              <a:rPr lang="en-IN" dirty="0">
                <a:solidFill>
                  <a:srgbClr val="FF6600"/>
                </a:solidFill>
                <a:latin typeface="Adobe Devanagari" panose="02040503050201020203" pitchFamily="18" charset="0"/>
                <a:cs typeface="Adobe Devanagari" panose="02040503050201020203" pitchFamily="18" charset="0"/>
              </a:rPr>
              <a:t>: </a:t>
            </a:r>
            <a:r>
              <a:rPr lang="hi-IN" dirty="0">
                <a:solidFill>
                  <a:srgbClr val="FF6600"/>
                </a:solidFill>
                <a:latin typeface="Adobe Devanagari" panose="02040503050201020203" pitchFamily="18" charset="0"/>
                <a:cs typeface="Adobe Devanagari" panose="02040503050201020203" pitchFamily="18" charset="0"/>
              </a:rPr>
              <a:t>नई बैंक का नाम आ जाएगा </a:t>
            </a:r>
            <a:endParaRPr lang="en-IN" dirty="0">
              <a:solidFill>
                <a:srgbClr val="FF6600"/>
              </a:solidFill>
              <a:latin typeface="Adobe Devanagari" panose="02040503050201020203" pitchFamily="18" charset="0"/>
              <a:cs typeface="Adobe Devanagari" panose="02040503050201020203" pitchFamily="18" charset="0"/>
            </a:endParaRPr>
          </a:p>
          <a:p>
            <a:pPr algn="ctr"/>
            <a:r>
              <a:rPr lang="en-IN" dirty="0">
                <a:solidFill>
                  <a:srgbClr val="FF6600"/>
                </a:solidFill>
                <a:latin typeface="Calibri" panose="020F0502020204030204" pitchFamily="34" charset="0"/>
                <a:cs typeface="Calibri" panose="020F0502020204030204" pitchFamily="34" charset="0"/>
              </a:rPr>
              <a:t>‘captcha’ </a:t>
            </a:r>
            <a:r>
              <a:rPr lang="hi-IN" dirty="0">
                <a:solidFill>
                  <a:srgbClr val="FF6600"/>
                </a:solidFill>
                <a:latin typeface="Adobe Devanagari" panose="02040503050201020203" pitchFamily="18" charset="0"/>
                <a:cs typeface="Adobe Devanagari" panose="02040503050201020203" pitchFamily="18" charset="0"/>
              </a:rPr>
              <a:t>दाखिल करने के उपरान्त</a:t>
            </a:r>
            <a:r>
              <a:rPr lang="hi-IN" dirty="0">
                <a:solidFill>
                  <a:srgbClr val="FF6600"/>
                </a:solidFill>
                <a:latin typeface="Calibri" panose="020F0502020204030204" pitchFamily="34" charset="0"/>
                <a:cs typeface="Calibri" panose="020F0502020204030204" pitchFamily="34" charset="0"/>
              </a:rPr>
              <a:t> </a:t>
            </a:r>
            <a:r>
              <a:rPr lang="en-IN" dirty="0">
                <a:solidFill>
                  <a:srgbClr val="FF6600"/>
                </a:solidFill>
                <a:latin typeface="Calibri" panose="020F0502020204030204" pitchFamily="34" charset="0"/>
                <a:cs typeface="Calibri" panose="020F0502020204030204" pitchFamily="34" charset="0"/>
              </a:rPr>
              <a:t> ‘Search’ </a:t>
            </a:r>
            <a:r>
              <a:rPr lang="hi-IN" dirty="0">
                <a:solidFill>
                  <a:srgbClr val="FF6600"/>
                </a:solidFill>
                <a:latin typeface="Adobe Devanagari" panose="02040503050201020203" pitchFamily="18" charset="0"/>
                <a:cs typeface="Adobe Devanagari" panose="02040503050201020203" pitchFamily="18" charset="0"/>
              </a:rPr>
              <a:t>करें</a:t>
            </a:r>
            <a:r>
              <a:rPr lang="hi-IN" dirty="0">
                <a:solidFill>
                  <a:srgbClr val="FF6600"/>
                </a:solidFill>
                <a:latin typeface="Calibri" panose="020F0502020204030204" pitchFamily="34" charset="0"/>
                <a:cs typeface="Calibri" panose="020F0502020204030204" pitchFamily="34" charset="0"/>
              </a:rPr>
              <a:t> </a:t>
            </a:r>
            <a:endParaRPr lang="en-IN" dirty="0">
              <a:solidFill>
                <a:srgbClr val="FF66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DA276EF8-3E72-4A68-A963-F9A16F6D2208}"/>
              </a:ext>
            </a:extLst>
          </p:cNvPr>
          <p:cNvSpPr/>
          <p:nvPr/>
        </p:nvSpPr>
        <p:spPr>
          <a:xfrm>
            <a:off x="10317744" y="5510100"/>
            <a:ext cx="749799"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4</a:t>
            </a:r>
          </a:p>
        </p:txBody>
      </p:sp>
      <p:sp>
        <p:nvSpPr>
          <p:cNvPr id="11" name="Rectangle 10">
            <a:extLst>
              <a:ext uri="{FF2B5EF4-FFF2-40B4-BE49-F238E27FC236}">
                <a16:creationId xmlns:a16="http://schemas.microsoft.com/office/drawing/2014/main" id="{70BC719D-AFAF-48B3-9E39-A84252F9E330}"/>
              </a:ext>
            </a:extLst>
          </p:cNvPr>
          <p:cNvSpPr/>
          <p:nvPr/>
        </p:nvSpPr>
        <p:spPr>
          <a:xfrm>
            <a:off x="6378622" y="905302"/>
            <a:ext cx="2319212" cy="863499"/>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kumimoji="0" lang="en-US" sz="140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‘Know Your IFSC code’ page opens. </a:t>
            </a:r>
            <a:r>
              <a:rPr lang="en-IN" dirty="0">
                <a:solidFill>
                  <a:schemeClr val="tx2"/>
                </a:solidFill>
                <a:latin typeface="Calibri" panose="020F0502020204030204" pitchFamily="34" charset="0"/>
                <a:cs typeface="Calibri" panose="020F0502020204030204" pitchFamily="34" charset="0"/>
              </a:rPr>
              <a:t>Select Merger Bank Name (Old) from </a:t>
            </a:r>
          </a:p>
          <a:p>
            <a:pPr algn="ctr"/>
            <a:r>
              <a:rPr lang="en-IN" dirty="0">
                <a:solidFill>
                  <a:schemeClr val="tx2"/>
                </a:solidFill>
                <a:latin typeface="Calibri" panose="020F0502020204030204" pitchFamily="34" charset="0"/>
                <a:cs typeface="Calibri" panose="020F0502020204030204" pitchFamily="34" charset="0"/>
              </a:rPr>
              <a:t>drop-down box</a:t>
            </a:r>
            <a:r>
              <a:rPr kumimoji="0" lang="en-US" sz="1400" i="0" u="none" strike="noStrike" kern="1200" cap="none" spc="0" normalizeH="0" baseline="0" noProof="0" dirty="0">
                <a:ln>
                  <a:noFill/>
                </a:ln>
                <a:solidFill>
                  <a:schemeClr val="tx2"/>
                </a:solidFill>
                <a:effectLst/>
                <a:uLnTx/>
                <a:uFillTx/>
                <a:latin typeface="Corbel" panose="020B0503020204020204"/>
                <a:ea typeface="+mn-ea"/>
                <a:cs typeface="+mn-cs"/>
              </a:rPr>
              <a:t> </a:t>
            </a:r>
          </a:p>
        </p:txBody>
      </p:sp>
      <p:sp>
        <p:nvSpPr>
          <p:cNvPr id="12" name="Rectangle 11">
            <a:extLst>
              <a:ext uri="{FF2B5EF4-FFF2-40B4-BE49-F238E27FC236}">
                <a16:creationId xmlns:a16="http://schemas.microsoft.com/office/drawing/2014/main" id="{11984886-67A5-4F5C-91A5-BBED279B7B93}"/>
              </a:ext>
            </a:extLst>
          </p:cNvPr>
          <p:cNvSpPr/>
          <p:nvPr/>
        </p:nvSpPr>
        <p:spPr>
          <a:xfrm>
            <a:off x="7100688" y="632024"/>
            <a:ext cx="791286" cy="3014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3</a:t>
            </a:r>
          </a:p>
        </p:txBody>
      </p:sp>
      <p:sp>
        <p:nvSpPr>
          <p:cNvPr id="14" name="Rectangle 13">
            <a:extLst>
              <a:ext uri="{FF2B5EF4-FFF2-40B4-BE49-F238E27FC236}">
                <a16:creationId xmlns:a16="http://schemas.microsoft.com/office/drawing/2014/main" id="{2E72CDD1-C42A-4ABF-8C35-D19249D38340}"/>
              </a:ext>
            </a:extLst>
          </p:cNvPr>
          <p:cNvSpPr/>
          <p:nvPr/>
        </p:nvSpPr>
        <p:spPr>
          <a:xfrm>
            <a:off x="3467668" y="863098"/>
            <a:ext cx="2061525" cy="905703"/>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br>
              <a:rPr lang="en-IN" dirty="0">
                <a:solidFill>
                  <a:srgbClr val="FF6600"/>
                </a:solidFill>
                <a:latin typeface="Calibri" panose="020F0502020204030204" pitchFamily="34" charset="0"/>
                <a:cs typeface="Calibri" panose="020F0502020204030204" pitchFamily="34" charset="0"/>
              </a:rPr>
            </a:br>
            <a:r>
              <a:rPr lang="en-IN" dirty="0">
                <a:solidFill>
                  <a:schemeClr val="tx2"/>
                </a:solidFill>
                <a:latin typeface="Calibri" panose="020F0502020204030204" pitchFamily="34" charset="0"/>
                <a:cs typeface="Calibri" panose="020F0502020204030204" pitchFamily="34" charset="0"/>
              </a:rPr>
              <a:t>Select ‘Bank Merger IFSC Mapping’ from the drop-down  menu.</a:t>
            </a:r>
          </a:p>
          <a:p>
            <a:pPr algn="ctr" defTabSz="457200">
              <a:buClrTx/>
            </a:pPr>
            <a:endParaRPr lang="en-US" sz="1200" b="1" dirty="0">
              <a:solidFill>
                <a:schemeClr val="bg1"/>
              </a:solidFill>
              <a:latin typeface="Corbel" panose="020B0503020204020204"/>
            </a:endParaRPr>
          </a:p>
        </p:txBody>
      </p:sp>
      <p:sp>
        <p:nvSpPr>
          <p:cNvPr id="16" name="Rectangle 15">
            <a:extLst>
              <a:ext uri="{FF2B5EF4-FFF2-40B4-BE49-F238E27FC236}">
                <a16:creationId xmlns:a16="http://schemas.microsoft.com/office/drawing/2014/main" id="{A1EC65C7-3836-4F9D-AC5B-D5DEDE6A1222}"/>
              </a:ext>
            </a:extLst>
          </p:cNvPr>
          <p:cNvSpPr/>
          <p:nvPr/>
        </p:nvSpPr>
        <p:spPr>
          <a:xfrm>
            <a:off x="4154361" y="652439"/>
            <a:ext cx="765148"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1ABB1192-DF21-42EF-8BF7-8C0AEEE3314A}"/>
              </a:ext>
            </a:extLst>
          </p:cNvPr>
          <p:cNvSpPr/>
          <p:nvPr/>
        </p:nvSpPr>
        <p:spPr>
          <a:xfrm>
            <a:off x="211015" y="846967"/>
            <a:ext cx="2442110"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chemeClr val="tx2"/>
                </a:solidFill>
                <a:effectLst/>
                <a:uLnTx/>
                <a:uFillTx/>
                <a:latin typeface="Corbel" panose="020B0503020204020204"/>
                <a:ea typeface="+mn-ea"/>
                <a:cs typeface="+mn-cs"/>
              </a:rPr>
              <a:t>Visit the </a:t>
            </a:r>
            <a:r>
              <a:rPr lang="en-IN" dirty="0">
                <a:solidFill>
                  <a:schemeClr val="tx2"/>
                </a:solidFill>
                <a:latin typeface="Calibri" panose="020F0502020204030204" pitchFamily="34" charset="0"/>
                <a:cs typeface="Calibri" panose="020F0502020204030204" pitchFamily="34" charset="0"/>
              </a:rPr>
              <a:t>PFMS official website: </a:t>
            </a:r>
            <a:r>
              <a:rPr lang="en-IN" u="sng" dirty="0">
                <a:solidFill>
                  <a:schemeClr val="tx2"/>
                </a:solidFill>
                <a:latin typeface="Calibri" panose="020F0502020204030204" pitchFamily="34" charset="0"/>
                <a:cs typeface="Calibri" panose="020F0502020204030204" pitchFamily="34" charset="0"/>
              </a:rPr>
              <a:t>https://www.pfms.nic.in/. </a:t>
            </a:r>
            <a:br>
              <a:rPr lang="en-IN" u="sng" dirty="0">
                <a:solidFill>
                  <a:schemeClr val="tx2"/>
                </a:solidFill>
                <a:latin typeface="Calibri" panose="020F0502020204030204" pitchFamily="34" charset="0"/>
                <a:cs typeface="Calibri" panose="020F0502020204030204" pitchFamily="34" charset="0"/>
              </a:rPr>
            </a:br>
            <a:r>
              <a:rPr lang="en-IN" u="none" dirty="0">
                <a:solidFill>
                  <a:schemeClr val="tx2"/>
                </a:solidFill>
                <a:latin typeface="Calibri" panose="020F0502020204030204" pitchFamily="34" charset="0"/>
                <a:cs typeface="Calibri" panose="020F0502020204030204" pitchFamily="34" charset="0"/>
              </a:rPr>
              <a:t>Go to the sidebar and click on “Bank/Post office” icon. </a:t>
            </a:r>
            <a:endParaRPr lang="en-IN" dirty="0">
              <a:solidFill>
                <a:schemeClr val="tx2"/>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18" name="Rectangle 17">
            <a:extLst>
              <a:ext uri="{FF2B5EF4-FFF2-40B4-BE49-F238E27FC236}">
                <a16:creationId xmlns:a16="http://schemas.microsoft.com/office/drawing/2014/main" id="{24A52DF0-F1B0-46D6-B9DF-6C41120A5D3E}"/>
              </a:ext>
            </a:extLst>
          </p:cNvPr>
          <p:cNvSpPr/>
          <p:nvPr/>
        </p:nvSpPr>
        <p:spPr>
          <a:xfrm>
            <a:off x="1005134" y="635666"/>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19" name="Rectangle 18">
            <a:extLst>
              <a:ext uri="{FF2B5EF4-FFF2-40B4-BE49-F238E27FC236}">
                <a16:creationId xmlns:a16="http://schemas.microsoft.com/office/drawing/2014/main" id="{5AFB842A-8A31-48BB-99F6-DFA4B1DE6532}"/>
              </a:ext>
            </a:extLst>
          </p:cNvPr>
          <p:cNvSpPr/>
          <p:nvPr/>
        </p:nvSpPr>
        <p:spPr>
          <a:xfrm>
            <a:off x="6378622" y="5693415"/>
            <a:ext cx="2319212" cy="990526"/>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br>
              <a:rPr lang="en-US" b="1" dirty="0">
                <a:solidFill>
                  <a:schemeClr val="tx2"/>
                </a:solidFill>
                <a:latin typeface="Calibri" panose="020F0502020204030204" pitchFamily="34" charset="0"/>
                <a:cs typeface="Calibri" panose="020F0502020204030204" pitchFamily="34" charset="0"/>
              </a:rPr>
            </a:br>
            <a:r>
              <a:rPr kumimoji="0" lang="en-US" sz="140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‘Know Your IFSC code’ page </a:t>
            </a:r>
            <a:r>
              <a:rPr kumimoji="0" lang="hi-IN" sz="140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खुलेगा </a:t>
            </a:r>
            <a:r>
              <a:rPr kumimoji="0" lang="en-US" sz="1400" i="0" u="none" strike="noStrike" kern="1200" cap="none" spc="0" normalizeH="0" baseline="0" noProof="0" dirty="0">
                <a:ln>
                  <a:noFill/>
                </a:ln>
                <a:solidFill>
                  <a:schemeClr val="tx2"/>
                </a:solidFill>
                <a:effectLst/>
                <a:uLnTx/>
                <a:uFillTx/>
                <a:latin typeface="Adobe Devanagari" panose="02040503050201020203" pitchFamily="18" charset="0"/>
                <a:cs typeface="Adobe Devanagari" panose="02040503050201020203" pitchFamily="18" charset="0"/>
              </a:rPr>
              <a:t>.</a:t>
            </a:r>
            <a:r>
              <a:rPr kumimoji="0" lang="en-IN" sz="1400" i="0" u="none" strike="noStrike" kern="1200" cap="none" spc="0" normalizeH="0" baseline="0" noProof="0" dirty="0">
                <a:ln>
                  <a:noFill/>
                </a:ln>
                <a:solidFill>
                  <a:schemeClr val="tx2"/>
                </a:solidFill>
                <a:effectLst/>
                <a:uLnTx/>
                <a:uFillTx/>
                <a:latin typeface="Adobe Devanagari" panose="02040503050201020203" pitchFamily="18" charset="0"/>
                <a:cs typeface="Adobe Devanagari" panose="02040503050201020203" pitchFamily="18" charset="0"/>
              </a:rPr>
              <a:t> </a:t>
            </a:r>
            <a:r>
              <a:rPr kumimoji="0" lang="hi-IN" sz="1400" i="0" u="none" strike="noStrike" kern="1200" cap="none" spc="0" normalizeH="0" baseline="0" noProof="0" dirty="0">
                <a:ln>
                  <a:noFill/>
                </a:ln>
                <a:solidFill>
                  <a:schemeClr val="tx2"/>
                </a:solidFill>
                <a:effectLst/>
                <a:uLnTx/>
                <a:uFillTx/>
                <a:latin typeface="Adobe Devanagari" panose="02040503050201020203" pitchFamily="18" charset="0"/>
                <a:cs typeface="Adobe Devanagari" panose="02040503050201020203" pitchFamily="18" charset="0"/>
              </a:rPr>
              <a:t>पुराने बैंक का नाम</a:t>
            </a:r>
            <a:r>
              <a:rPr kumimoji="0" lang="en-US" sz="1400" i="0" u="none" strike="noStrike" kern="1200" cap="none" spc="0" normalizeH="0" baseline="0" noProof="0" dirty="0">
                <a:ln>
                  <a:noFill/>
                </a:ln>
                <a:solidFill>
                  <a:schemeClr val="tx2"/>
                </a:solidFill>
                <a:effectLst/>
                <a:uLnTx/>
                <a:uFillTx/>
                <a:latin typeface="Adobe Devanagari" panose="02040503050201020203" pitchFamily="18" charset="0"/>
                <a:cs typeface="Adobe Devanagari" panose="02040503050201020203" pitchFamily="18" charset="0"/>
              </a:rPr>
              <a:t> </a:t>
            </a:r>
            <a:r>
              <a:rPr kumimoji="0" lang="en-IN" sz="140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a:t>
            </a:r>
            <a:r>
              <a:rPr lang="en-IN" dirty="0">
                <a:solidFill>
                  <a:schemeClr val="tx2"/>
                </a:solidFill>
                <a:latin typeface="Calibri" panose="020F0502020204030204" pitchFamily="34" charset="0"/>
                <a:cs typeface="Calibri" panose="020F0502020204030204" pitchFamily="34" charset="0"/>
              </a:rPr>
              <a:t>Merger Bank Name’ </a:t>
            </a:r>
            <a:r>
              <a:rPr lang="hi-IN" dirty="0">
                <a:solidFill>
                  <a:schemeClr val="tx2"/>
                </a:solidFill>
                <a:latin typeface="Adobe Devanagari" panose="02040503050201020203" pitchFamily="18" charset="0"/>
                <a:cs typeface="Adobe Devanagari" panose="02040503050201020203" pitchFamily="18" charset="0"/>
              </a:rPr>
              <a:t>में </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अंकित करें</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 </a:t>
            </a:r>
            <a:endParaRPr lang="en-IN" dirty="0">
              <a:solidFill>
                <a:schemeClr val="tx2"/>
              </a:solidFill>
              <a:latin typeface="Adobe Devanagari" panose="02040503050201020203" pitchFamily="18" charset="0"/>
              <a:cs typeface="Adobe Devanagari" panose="02040503050201020203" pitchFamily="18" charset="0"/>
            </a:endParaRPr>
          </a:p>
        </p:txBody>
      </p:sp>
      <p:sp>
        <p:nvSpPr>
          <p:cNvPr id="20" name="Rectangle 19">
            <a:extLst>
              <a:ext uri="{FF2B5EF4-FFF2-40B4-BE49-F238E27FC236}">
                <a16:creationId xmlns:a16="http://schemas.microsoft.com/office/drawing/2014/main" id="{8E50BE26-0D4A-44A7-934B-737E7E78E833}"/>
              </a:ext>
            </a:extLst>
          </p:cNvPr>
          <p:cNvSpPr/>
          <p:nvPr/>
        </p:nvSpPr>
        <p:spPr>
          <a:xfrm>
            <a:off x="7126476" y="5509625"/>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3</a:t>
            </a:r>
          </a:p>
        </p:txBody>
      </p:sp>
      <p:sp>
        <p:nvSpPr>
          <p:cNvPr id="22" name="Rectangle 21">
            <a:extLst>
              <a:ext uri="{FF2B5EF4-FFF2-40B4-BE49-F238E27FC236}">
                <a16:creationId xmlns:a16="http://schemas.microsoft.com/office/drawing/2014/main" id="{8B270AA6-9D5B-4A94-AB9B-786D13A6FA3C}"/>
              </a:ext>
            </a:extLst>
          </p:cNvPr>
          <p:cNvSpPr/>
          <p:nvPr/>
        </p:nvSpPr>
        <p:spPr>
          <a:xfrm>
            <a:off x="182879" y="5744616"/>
            <a:ext cx="2537801"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i="0" u="none" strike="noStrike" kern="1200" cap="none" spc="0" normalizeH="0" baseline="0" noProof="0" dirty="0">
              <a:ln>
                <a:noFill/>
              </a:ln>
              <a:solidFill>
                <a:srgbClr val="FF6600"/>
              </a:solidFill>
              <a:effectLst/>
              <a:uLnTx/>
              <a:uFillTx/>
              <a:latin typeface="Corbel" panose="020B0503020204020204"/>
              <a:ea typeface="+mn-ea"/>
              <a:cs typeface="+mn-cs"/>
            </a:endParaRPr>
          </a:p>
          <a:p>
            <a:pPr algn="ctr" defTabSz="457200">
              <a:buClrTx/>
              <a:defRPr/>
            </a:pPr>
            <a:r>
              <a:rPr lang="en-IN" dirty="0">
                <a:solidFill>
                  <a:schemeClr val="tx2"/>
                </a:solidFill>
                <a:latin typeface="Calibri" panose="020F0502020204030204" pitchFamily="34" charset="0"/>
                <a:cs typeface="Calibri" panose="020F0502020204030204" pitchFamily="34" charset="0"/>
              </a:rPr>
              <a:t>PFMS </a:t>
            </a:r>
            <a:r>
              <a:rPr lang="hi-IN" dirty="0">
                <a:solidFill>
                  <a:schemeClr val="tx2"/>
                </a:solidFill>
                <a:latin typeface="Calibri" panose="020F0502020204030204" pitchFamily="34" charset="0"/>
                <a:cs typeface="Calibri" panose="020F0502020204030204" pitchFamily="34" charset="0"/>
              </a:rPr>
              <a:t>की </a:t>
            </a:r>
            <a:r>
              <a:rPr lang="en-IN" dirty="0">
                <a:solidFill>
                  <a:schemeClr val="tx2"/>
                </a:solidFill>
                <a:latin typeface="Calibri" panose="020F0502020204030204" pitchFamily="34" charset="0"/>
                <a:cs typeface="Calibri" panose="020F0502020204030204" pitchFamily="34" charset="0"/>
              </a:rPr>
              <a:t> official website: </a:t>
            </a:r>
            <a:r>
              <a:rPr lang="en-IN" u="sng" dirty="0">
                <a:solidFill>
                  <a:schemeClr val="tx2"/>
                </a:solidFill>
                <a:latin typeface="Calibri" panose="020F0502020204030204" pitchFamily="34" charset="0"/>
                <a:cs typeface="Calibri" panose="020F0502020204030204" pitchFamily="34" charset="0"/>
              </a:rPr>
              <a:t>https://www.pfms.nic.in</a:t>
            </a:r>
            <a:r>
              <a:rPr lang="en-IN" u="sng" dirty="0">
                <a:solidFill>
                  <a:schemeClr val="tx2"/>
                </a:solidFill>
                <a:latin typeface="Adobe Devanagari" panose="02040503050201020203" pitchFamily="18" charset="0"/>
                <a:cs typeface="Adobe Devanagari" panose="02040503050201020203" pitchFamily="18" charset="0"/>
              </a:rPr>
              <a:t>/</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पर </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जाए और </a:t>
            </a:r>
            <a:r>
              <a:rPr lang="en-IN" dirty="0">
                <a:solidFill>
                  <a:schemeClr val="tx2"/>
                </a:solidFill>
                <a:latin typeface="Calibri" panose="020F0502020204030204" pitchFamily="34" charset="0"/>
                <a:cs typeface="Calibri" panose="020F0502020204030204" pitchFamily="34" charset="0"/>
              </a:rPr>
              <a:t>sidebar </a:t>
            </a:r>
            <a:r>
              <a:rPr lang="hi-IN" dirty="0">
                <a:solidFill>
                  <a:schemeClr val="tx2"/>
                </a:solidFill>
                <a:latin typeface="Adobe Devanagari" panose="02040503050201020203" pitchFamily="18" charset="0"/>
                <a:cs typeface="Adobe Devanagari" panose="02040503050201020203" pitchFamily="18" charset="0"/>
              </a:rPr>
              <a:t>से</a:t>
            </a:r>
            <a:r>
              <a:rPr lang="hi-IN" dirty="0">
                <a:solidFill>
                  <a:schemeClr val="tx2"/>
                </a:solidFill>
                <a:latin typeface="Calibri" panose="020F0502020204030204" pitchFamily="34" charset="0"/>
                <a:cs typeface="Calibri" panose="020F0502020204030204" pitchFamily="34" charset="0"/>
              </a:rPr>
              <a:t> </a:t>
            </a:r>
            <a:r>
              <a:rPr lang="en-IN" dirty="0">
                <a:solidFill>
                  <a:schemeClr val="tx2"/>
                </a:solidFill>
                <a:latin typeface="Calibri" panose="020F0502020204030204" pitchFamily="34" charset="0"/>
                <a:cs typeface="Calibri" panose="020F0502020204030204" pitchFamily="34" charset="0"/>
              </a:rPr>
              <a:t> </a:t>
            </a:r>
            <a:r>
              <a:rPr lang="en-IN" u="none" dirty="0">
                <a:solidFill>
                  <a:schemeClr val="tx2"/>
                </a:solidFill>
                <a:latin typeface="Calibri" panose="020F0502020204030204" pitchFamily="34" charset="0"/>
                <a:cs typeface="Calibri" panose="020F0502020204030204" pitchFamily="34" charset="0"/>
              </a:rPr>
              <a:t>“Bank/Post office” </a:t>
            </a:r>
            <a:r>
              <a:rPr lang="hi-IN" u="none" dirty="0">
                <a:solidFill>
                  <a:schemeClr val="tx2"/>
                </a:solidFill>
                <a:latin typeface="Adobe Devanagari" panose="02040503050201020203" pitchFamily="18" charset="0"/>
                <a:cs typeface="Adobe Devanagari" panose="02040503050201020203" pitchFamily="18" charset="0"/>
              </a:rPr>
              <a:t>चुनें </a:t>
            </a:r>
            <a:r>
              <a:rPr lang="en-IN" u="none" dirty="0">
                <a:solidFill>
                  <a:schemeClr val="tx2"/>
                </a:solidFill>
                <a:latin typeface="Adobe Devanagari" panose="02040503050201020203" pitchFamily="18" charset="0"/>
                <a:cs typeface="Adobe Devanagari" panose="02040503050201020203" pitchFamily="18" charset="0"/>
              </a:rPr>
              <a:t> </a:t>
            </a:r>
            <a:endParaRPr lang="en-IN" dirty="0">
              <a:solidFill>
                <a:schemeClr val="tx2"/>
              </a:solidFill>
              <a:latin typeface="Adobe Devanagari" panose="02040503050201020203" pitchFamily="18" charset="0"/>
              <a:cs typeface="Adobe Devanagari" panose="02040503050201020203"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23" name="Rectangle 22">
            <a:extLst>
              <a:ext uri="{FF2B5EF4-FFF2-40B4-BE49-F238E27FC236}">
                <a16:creationId xmlns:a16="http://schemas.microsoft.com/office/drawing/2014/main" id="{85F3FE6D-7803-467E-BA29-B1437370F0F3}"/>
              </a:ext>
            </a:extLst>
          </p:cNvPr>
          <p:cNvSpPr/>
          <p:nvPr/>
        </p:nvSpPr>
        <p:spPr>
          <a:xfrm>
            <a:off x="968567" y="5513754"/>
            <a:ext cx="792000" cy="2757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24" name="Rectangle 23">
            <a:extLst>
              <a:ext uri="{FF2B5EF4-FFF2-40B4-BE49-F238E27FC236}">
                <a16:creationId xmlns:a16="http://schemas.microsoft.com/office/drawing/2014/main" id="{9BE84BE6-8AA1-4467-AB9E-71DA01D2C079}"/>
              </a:ext>
            </a:extLst>
          </p:cNvPr>
          <p:cNvSpPr/>
          <p:nvPr/>
        </p:nvSpPr>
        <p:spPr>
          <a:xfrm>
            <a:off x="3435071" y="5759000"/>
            <a:ext cx="2165383"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br>
              <a:rPr lang="en-IN" b="1" dirty="0">
                <a:solidFill>
                  <a:schemeClr val="tx2"/>
                </a:solidFill>
                <a:latin typeface="Calibri" panose="020F0502020204030204" pitchFamily="34" charset="0"/>
                <a:cs typeface="Calibri" panose="020F0502020204030204" pitchFamily="34" charset="0"/>
              </a:rPr>
            </a:br>
            <a:r>
              <a:rPr lang="en-IN" dirty="0">
                <a:solidFill>
                  <a:schemeClr val="tx2"/>
                </a:solidFill>
                <a:latin typeface="Calibri" panose="020F0502020204030204" pitchFamily="34" charset="0"/>
                <a:cs typeface="Calibri" panose="020F0502020204030204" pitchFamily="34" charset="0"/>
              </a:rPr>
              <a:t>Drop-down menu </a:t>
            </a:r>
            <a:r>
              <a:rPr lang="hi-IN" dirty="0">
                <a:solidFill>
                  <a:schemeClr val="tx2"/>
                </a:solidFill>
                <a:latin typeface="Adobe Devanagari" panose="02040503050201020203" pitchFamily="18" charset="0"/>
                <a:cs typeface="Adobe Devanagari" panose="02040503050201020203" pitchFamily="18" charset="0"/>
              </a:rPr>
              <a:t>में </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से </a:t>
            </a:r>
            <a:r>
              <a:rPr lang="en-IN" dirty="0">
                <a:solidFill>
                  <a:schemeClr val="tx2"/>
                </a:solidFill>
                <a:latin typeface="Calibri" panose="020F0502020204030204" pitchFamily="34" charset="0"/>
                <a:cs typeface="Calibri" panose="020F0502020204030204" pitchFamily="34" charset="0"/>
              </a:rPr>
              <a:t>‘Bank Merger IFSC Mapping’ </a:t>
            </a:r>
            <a:r>
              <a:rPr lang="hi-IN" dirty="0">
                <a:solidFill>
                  <a:schemeClr val="tx2"/>
                </a:solidFill>
                <a:latin typeface="Adobe Devanagari" panose="02040503050201020203" pitchFamily="18" charset="0"/>
                <a:cs typeface="Adobe Devanagari" panose="02040503050201020203" pitchFamily="18" charset="0"/>
              </a:rPr>
              <a:t>को चुनें </a:t>
            </a:r>
            <a:endParaRPr lang="en-IN" dirty="0">
              <a:solidFill>
                <a:schemeClr val="tx2"/>
              </a:solidFill>
              <a:latin typeface="Adobe Devanagari" panose="02040503050201020203" pitchFamily="18" charset="0"/>
              <a:cs typeface="Adobe Devanagari" panose="02040503050201020203" pitchFamily="18" charset="0"/>
            </a:endParaRPr>
          </a:p>
          <a:p>
            <a:pPr algn="ctr" defTabSz="457200">
              <a:buClrTx/>
            </a:pPr>
            <a:endParaRPr lang="en-US" sz="1200" b="1" dirty="0">
              <a:solidFill>
                <a:srgbClr val="FF6600"/>
              </a:solidFill>
              <a:latin typeface="Corbel" panose="020B0503020204020204"/>
            </a:endParaRPr>
          </a:p>
        </p:txBody>
      </p:sp>
      <p:sp>
        <p:nvSpPr>
          <p:cNvPr id="25" name="Rectangle 24">
            <a:extLst>
              <a:ext uri="{FF2B5EF4-FFF2-40B4-BE49-F238E27FC236}">
                <a16:creationId xmlns:a16="http://schemas.microsoft.com/office/drawing/2014/main" id="{6AC6DDDC-236D-45B9-B9F2-4943672134D7}"/>
              </a:ext>
            </a:extLst>
          </p:cNvPr>
          <p:cNvSpPr/>
          <p:nvPr/>
        </p:nvSpPr>
        <p:spPr>
          <a:xfrm>
            <a:off x="4103443" y="5533631"/>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3E4842FD-EAEB-41F9-AA20-3802485F0FA4}"/>
              </a:ext>
            </a:extLst>
          </p:cNvPr>
          <p:cNvSpPr txBox="1"/>
          <p:nvPr/>
        </p:nvSpPr>
        <p:spPr>
          <a:xfrm>
            <a:off x="5929531" y="4489967"/>
            <a:ext cx="710331" cy="236778"/>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28" name="TextBox 27">
            <a:extLst>
              <a:ext uri="{FF2B5EF4-FFF2-40B4-BE49-F238E27FC236}">
                <a16:creationId xmlns:a16="http://schemas.microsoft.com/office/drawing/2014/main" id="{F398B178-906F-44F4-8867-C13BE32195C9}"/>
              </a:ext>
            </a:extLst>
          </p:cNvPr>
          <p:cNvSpPr txBox="1"/>
          <p:nvPr/>
        </p:nvSpPr>
        <p:spPr>
          <a:xfrm flipV="1">
            <a:off x="7030347" y="3383909"/>
            <a:ext cx="168815" cy="152400"/>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29" name="TextBox 28">
            <a:extLst>
              <a:ext uri="{FF2B5EF4-FFF2-40B4-BE49-F238E27FC236}">
                <a16:creationId xmlns:a16="http://schemas.microsoft.com/office/drawing/2014/main" id="{8D31812B-39A6-40A6-A420-0CF77E0881DA}"/>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To Find New Bank Branch/ IFSC Codes (4/5)</a:t>
            </a:r>
          </a:p>
        </p:txBody>
      </p:sp>
      <p:sp>
        <p:nvSpPr>
          <p:cNvPr id="31" name="Isosceles Triangle 30">
            <a:extLst>
              <a:ext uri="{FF2B5EF4-FFF2-40B4-BE49-F238E27FC236}">
                <a16:creationId xmlns:a16="http://schemas.microsoft.com/office/drawing/2014/main" id="{B1048AEC-66C6-4B25-BC9A-5B967C65368F}"/>
              </a:ext>
            </a:extLst>
          </p:cNvPr>
          <p:cNvSpPr/>
          <p:nvPr/>
        </p:nvSpPr>
        <p:spPr>
          <a:xfrm rot="5400000">
            <a:off x="2868885" y="1155552"/>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Isosceles Triangle 31">
            <a:extLst>
              <a:ext uri="{FF2B5EF4-FFF2-40B4-BE49-F238E27FC236}">
                <a16:creationId xmlns:a16="http://schemas.microsoft.com/office/drawing/2014/main" id="{ED6C30CA-592A-491E-B071-1159954D9F49}"/>
              </a:ext>
            </a:extLst>
          </p:cNvPr>
          <p:cNvSpPr/>
          <p:nvPr/>
        </p:nvSpPr>
        <p:spPr>
          <a:xfrm rot="5400000">
            <a:off x="5804072" y="1159767"/>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Isosceles Triangle 32">
            <a:extLst>
              <a:ext uri="{FF2B5EF4-FFF2-40B4-BE49-F238E27FC236}">
                <a16:creationId xmlns:a16="http://schemas.microsoft.com/office/drawing/2014/main" id="{5EC432C4-EBEE-4396-AA07-0D15DADF1C4B}"/>
              </a:ext>
            </a:extLst>
          </p:cNvPr>
          <p:cNvSpPr/>
          <p:nvPr/>
        </p:nvSpPr>
        <p:spPr>
          <a:xfrm rot="5400000">
            <a:off x="8907446" y="1155552"/>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Isosceles Triangle 33">
            <a:extLst>
              <a:ext uri="{FF2B5EF4-FFF2-40B4-BE49-F238E27FC236}">
                <a16:creationId xmlns:a16="http://schemas.microsoft.com/office/drawing/2014/main" id="{2CE6D819-8A19-4FBD-9DFD-D00462850E6E}"/>
              </a:ext>
            </a:extLst>
          </p:cNvPr>
          <p:cNvSpPr/>
          <p:nvPr/>
        </p:nvSpPr>
        <p:spPr>
          <a:xfrm rot="5400000">
            <a:off x="5804072" y="6049020"/>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Isosceles Triangle 34">
            <a:extLst>
              <a:ext uri="{FF2B5EF4-FFF2-40B4-BE49-F238E27FC236}">
                <a16:creationId xmlns:a16="http://schemas.microsoft.com/office/drawing/2014/main" id="{6DAFDDA6-DFA5-4DA1-A7BC-564F1461B0BF}"/>
              </a:ext>
            </a:extLst>
          </p:cNvPr>
          <p:cNvSpPr/>
          <p:nvPr/>
        </p:nvSpPr>
        <p:spPr>
          <a:xfrm rot="5400000">
            <a:off x="2924125" y="6049021"/>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Isosceles Triangle 35">
            <a:extLst>
              <a:ext uri="{FF2B5EF4-FFF2-40B4-BE49-F238E27FC236}">
                <a16:creationId xmlns:a16="http://schemas.microsoft.com/office/drawing/2014/main" id="{5CA19137-4042-429B-A5C8-540309FF8380}"/>
              </a:ext>
            </a:extLst>
          </p:cNvPr>
          <p:cNvSpPr/>
          <p:nvPr/>
        </p:nvSpPr>
        <p:spPr>
          <a:xfrm rot="5400000">
            <a:off x="8945753" y="6049021"/>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359519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93D5BD-D597-468D-B5C1-9E05FF2ED02E}"/>
              </a:ext>
            </a:extLst>
          </p:cNvPr>
          <p:cNvPicPr>
            <a:picLocks noChangeAspect="1"/>
          </p:cNvPicPr>
          <p:nvPr/>
        </p:nvPicPr>
        <p:blipFill rotWithShape="1">
          <a:blip r:embed="rId2"/>
          <a:srcRect t="892" r="1387" b="5469"/>
          <a:stretch/>
        </p:blipFill>
        <p:spPr>
          <a:xfrm>
            <a:off x="174894" y="1153551"/>
            <a:ext cx="8865916" cy="4979963"/>
          </a:xfrm>
          <a:prstGeom prst="rect">
            <a:avLst/>
          </a:prstGeom>
        </p:spPr>
      </p:pic>
      <p:sp>
        <p:nvSpPr>
          <p:cNvPr id="10" name="Speech Bubble: Rectangle 9">
            <a:extLst>
              <a:ext uri="{FF2B5EF4-FFF2-40B4-BE49-F238E27FC236}">
                <a16:creationId xmlns:a16="http://schemas.microsoft.com/office/drawing/2014/main" id="{1F7B2115-DD6A-4B91-A7DD-EDE533E3FA78}"/>
              </a:ext>
            </a:extLst>
          </p:cNvPr>
          <p:cNvSpPr/>
          <p:nvPr/>
        </p:nvSpPr>
        <p:spPr>
          <a:xfrm>
            <a:off x="9472243" y="4318782"/>
            <a:ext cx="2544861" cy="2025747"/>
          </a:xfrm>
          <a:prstGeom prst="wedgeRectCallout">
            <a:avLst>
              <a:gd name="adj1" fmla="val -67902"/>
              <a:gd name="adj2" fmla="val -22648"/>
            </a:avLst>
          </a:prstGeom>
          <a:solidFill>
            <a:schemeClr val="bg1"/>
          </a:solidFill>
          <a:ln>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N" sz="1500" dirty="0">
                <a:solidFill>
                  <a:srgbClr val="FF6600"/>
                </a:solidFill>
                <a:latin typeface="Calibri" panose="020F0502020204030204" pitchFamily="34" charset="0"/>
                <a:cs typeface="Calibri" panose="020F0502020204030204" pitchFamily="34" charset="0"/>
              </a:rPr>
              <a:t>List with the merger branch name and IFSC codes against Lead branch name and IFSC codes is generated.</a:t>
            </a:r>
            <a:br>
              <a:rPr lang="en-IN" sz="1500" dirty="0">
                <a:solidFill>
                  <a:srgbClr val="FF6600"/>
                </a:solidFill>
                <a:latin typeface="Calibri" panose="020F0502020204030204" pitchFamily="34" charset="0"/>
                <a:cs typeface="Calibri" panose="020F0502020204030204" pitchFamily="34" charset="0"/>
              </a:rPr>
            </a:br>
            <a:br>
              <a:rPr lang="en-IN" sz="1500" dirty="0">
                <a:solidFill>
                  <a:srgbClr val="FF6600"/>
                </a:solidFill>
                <a:latin typeface="Calibri" panose="020F0502020204030204" pitchFamily="34" charset="0"/>
                <a:cs typeface="Calibri" panose="020F0502020204030204" pitchFamily="34" charset="0"/>
              </a:rPr>
            </a:br>
            <a:r>
              <a:rPr lang="en-IN" sz="1500" dirty="0">
                <a:solidFill>
                  <a:srgbClr val="FF6600"/>
                </a:solidFill>
                <a:latin typeface="Calibri" panose="020F0502020204030204" pitchFamily="34" charset="0"/>
                <a:cs typeface="Calibri" panose="020F0502020204030204" pitchFamily="34" charset="0"/>
              </a:rPr>
              <a:t>Merger bank</a:t>
            </a:r>
            <a:r>
              <a:rPr lang="hi-IN" sz="1500" dirty="0">
                <a:solidFill>
                  <a:srgbClr val="FF6600"/>
                </a:solidFill>
                <a:latin typeface="Calibri" panose="020F0502020204030204" pitchFamily="34" charset="0"/>
                <a:cs typeface="Calibri" panose="020F0502020204030204" pitchFamily="34" charset="0"/>
              </a:rPr>
              <a:t> </a:t>
            </a:r>
            <a:r>
              <a:rPr lang="hi-IN" sz="1500" dirty="0">
                <a:solidFill>
                  <a:srgbClr val="FF6600"/>
                </a:solidFill>
                <a:latin typeface="Adobe Devanagari" panose="02040503050201020203" pitchFamily="18" charset="0"/>
                <a:cs typeface="Adobe Devanagari" panose="02040503050201020203" pitchFamily="18" charset="0"/>
              </a:rPr>
              <a:t>की शाखा के नाम और</a:t>
            </a:r>
            <a:r>
              <a:rPr lang="en-IN" sz="1500" dirty="0">
                <a:solidFill>
                  <a:srgbClr val="FF6600"/>
                </a:solidFill>
                <a:latin typeface="Adobe Devanagari" panose="02040503050201020203" pitchFamily="18" charset="0"/>
                <a:cs typeface="Adobe Devanagari" panose="02040503050201020203" pitchFamily="18" charset="0"/>
              </a:rPr>
              <a:t> IFSC</a:t>
            </a:r>
            <a:r>
              <a:rPr lang="hi-IN" sz="1500" dirty="0">
                <a:solidFill>
                  <a:srgbClr val="FF6600"/>
                </a:solidFill>
                <a:latin typeface="Adobe Devanagari" panose="02040503050201020203" pitchFamily="18" charset="0"/>
                <a:cs typeface="Adobe Devanagari" panose="02040503050201020203" pitchFamily="18" charset="0"/>
              </a:rPr>
              <a:t> कोड के साथ ही </a:t>
            </a:r>
            <a:r>
              <a:rPr lang="en-IN" sz="1500" dirty="0">
                <a:solidFill>
                  <a:srgbClr val="FF6600"/>
                </a:solidFill>
                <a:latin typeface="Calibri" panose="020F0502020204030204" pitchFamily="34" charset="0"/>
                <a:cs typeface="Calibri" panose="020F0502020204030204" pitchFamily="34" charset="0"/>
              </a:rPr>
              <a:t> Lead bank</a:t>
            </a:r>
            <a:r>
              <a:rPr lang="hi-IN" sz="1500" dirty="0">
                <a:solidFill>
                  <a:srgbClr val="FF6600"/>
                </a:solidFill>
                <a:latin typeface="Calibri" panose="020F0502020204030204" pitchFamily="34" charset="0"/>
                <a:cs typeface="Calibri" panose="020F0502020204030204" pitchFamily="34" charset="0"/>
              </a:rPr>
              <a:t> </a:t>
            </a:r>
            <a:r>
              <a:rPr lang="hi-IN" sz="1500" dirty="0">
                <a:solidFill>
                  <a:srgbClr val="FF6600"/>
                </a:solidFill>
                <a:latin typeface="Adobe Devanagari" panose="02040503050201020203" pitchFamily="18" charset="0"/>
                <a:cs typeface="Adobe Devanagari" panose="02040503050201020203" pitchFamily="18" charset="0"/>
              </a:rPr>
              <a:t>शाखा के नाम और</a:t>
            </a:r>
            <a:r>
              <a:rPr lang="en-IN" sz="1500" dirty="0">
                <a:solidFill>
                  <a:srgbClr val="FF6600"/>
                </a:solidFill>
                <a:latin typeface="Adobe Devanagari" panose="02040503050201020203" pitchFamily="18" charset="0"/>
                <a:cs typeface="Adobe Devanagari" panose="02040503050201020203" pitchFamily="18" charset="0"/>
              </a:rPr>
              <a:t> IFSC</a:t>
            </a:r>
            <a:r>
              <a:rPr lang="hi-IN" sz="1500" dirty="0">
                <a:solidFill>
                  <a:srgbClr val="FF6600"/>
                </a:solidFill>
                <a:latin typeface="Adobe Devanagari" panose="02040503050201020203" pitchFamily="18" charset="0"/>
                <a:cs typeface="Adobe Devanagari" panose="02040503050201020203" pitchFamily="18" charset="0"/>
              </a:rPr>
              <a:t> कोड की पूर्ण सूची</a:t>
            </a:r>
            <a:endParaRPr lang="en-IN" sz="1500" dirty="0">
              <a:solidFill>
                <a:srgbClr val="FF6600"/>
              </a:solidFill>
              <a:latin typeface="Adobe Devanagari" panose="02040503050201020203" pitchFamily="18" charset="0"/>
              <a:cs typeface="Adobe Devanagari" panose="02040503050201020203" pitchFamily="18" charset="0"/>
            </a:endParaRPr>
          </a:p>
        </p:txBody>
      </p:sp>
      <p:sp>
        <p:nvSpPr>
          <p:cNvPr id="13" name="TextBox 12">
            <a:extLst>
              <a:ext uri="{FF2B5EF4-FFF2-40B4-BE49-F238E27FC236}">
                <a16:creationId xmlns:a16="http://schemas.microsoft.com/office/drawing/2014/main" id="{5F588502-C057-4D4F-9E83-00AD48C89F4B}"/>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To Find New Bank Branch/ IFSC Codes (5/5)</a:t>
            </a:r>
          </a:p>
        </p:txBody>
      </p:sp>
      <p:sp>
        <p:nvSpPr>
          <p:cNvPr id="14" name="TextBox 13">
            <a:extLst>
              <a:ext uri="{FF2B5EF4-FFF2-40B4-BE49-F238E27FC236}">
                <a16:creationId xmlns:a16="http://schemas.microsoft.com/office/drawing/2014/main" id="{6436427F-7E98-41D6-8B47-6BAAE940180A}"/>
              </a:ext>
            </a:extLst>
          </p:cNvPr>
          <p:cNvSpPr txBox="1"/>
          <p:nvPr/>
        </p:nvSpPr>
        <p:spPr>
          <a:xfrm>
            <a:off x="8167583" y="3820564"/>
            <a:ext cx="710331" cy="236778"/>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20" name="TextBox 19">
            <a:extLst>
              <a:ext uri="{FF2B5EF4-FFF2-40B4-BE49-F238E27FC236}">
                <a16:creationId xmlns:a16="http://schemas.microsoft.com/office/drawing/2014/main" id="{9690F136-29CB-47F5-94BF-5034AAD720AC}"/>
              </a:ext>
            </a:extLst>
          </p:cNvPr>
          <p:cNvSpPr txBox="1"/>
          <p:nvPr/>
        </p:nvSpPr>
        <p:spPr>
          <a:xfrm>
            <a:off x="9472243" y="1294228"/>
            <a:ext cx="2529375" cy="1246495"/>
          </a:xfrm>
          <a:prstGeom prst="rect">
            <a:avLst/>
          </a:prstGeom>
          <a:solidFill>
            <a:schemeClr val="bg1"/>
          </a:solidFill>
          <a:ln w="12700">
            <a:solidFill>
              <a:srgbClr val="FF6600"/>
            </a:solidFill>
          </a:ln>
        </p:spPr>
        <p:txBody>
          <a:bodyPr wrap="square" rtlCol="0">
            <a:spAutoFit/>
          </a:bodyPr>
          <a:lstStyle/>
          <a:p>
            <a:pPr algn="ctr"/>
            <a:r>
              <a:rPr lang="en-IN" sz="1500" dirty="0">
                <a:solidFill>
                  <a:srgbClr val="FF6600"/>
                </a:solidFill>
                <a:latin typeface="Calibri" panose="020F0502020204030204" pitchFamily="34" charset="0"/>
                <a:cs typeface="Calibri" panose="020F0502020204030204" pitchFamily="34" charset="0"/>
              </a:rPr>
              <a:t>Click ‘Export to Excel’ to download the list.</a:t>
            </a:r>
            <a:br>
              <a:rPr lang="en-IN" sz="1500" dirty="0">
                <a:solidFill>
                  <a:srgbClr val="FF6600"/>
                </a:solidFill>
                <a:latin typeface="Calibri" panose="020F0502020204030204" pitchFamily="34" charset="0"/>
                <a:cs typeface="Calibri" panose="020F0502020204030204" pitchFamily="34" charset="0"/>
              </a:rPr>
            </a:br>
            <a:endParaRPr lang="en-IN" sz="1500" dirty="0">
              <a:solidFill>
                <a:srgbClr val="FF6600"/>
              </a:solidFill>
              <a:latin typeface="Calibri" panose="020F0502020204030204" pitchFamily="34" charset="0"/>
              <a:cs typeface="Calibri" panose="020F0502020204030204" pitchFamily="34" charset="0"/>
            </a:endParaRPr>
          </a:p>
          <a:p>
            <a:pPr algn="ctr"/>
            <a:r>
              <a:rPr lang="hi-IN" sz="1500" dirty="0">
                <a:solidFill>
                  <a:srgbClr val="FF6600"/>
                </a:solidFill>
                <a:latin typeface="Calibri" panose="020F0502020204030204" pitchFamily="34" charset="0"/>
                <a:cs typeface="Calibri" panose="020F0502020204030204" pitchFamily="34" charset="0"/>
              </a:rPr>
              <a:t>सूची को डाउनलोड करने के लिए</a:t>
            </a:r>
            <a:r>
              <a:rPr lang="en-IN" sz="1500" dirty="0">
                <a:solidFill>
                  <a:srgbClr val="FF6600"/>
                </a:solidFill>
                <a:latin typeface="Calibri" panose="020F0502020204030204" pitchFamily="34" charset="0"/>
                <a:cs typeface="Calibri" panose="020F0502020204030204" pitchFamily="34" charset="0"/>
              </a:rPr>
              <a:t> ‘Export to Excel’</a:t>
            </a:r>
            <a:r>
              <a:rPr lang="hi-IN" sz="1500" dirty="0">
                <a:solidFill>
                  <a:srgbClr val="FF6600"/>
                </a:solidFill>
                <a:latin typeface="Calibri" panose="020F0502020204030204" pitchFamily="34" charset="0"/>
                <a:cs typeface="Calibri" panose="020F0502020204030204" pitchFamily="34" charset="0"/>
              </a:rPr>
              <a:t> चुनें </a:t>
            </a:r>
            <a:endParaRPr lang="en-IN" sz="1500" dirty="0">
              <a:solidFill>
                <a:srgbClr val="FF6600"/>
              </a:solidFill>
              <a:latin typeface="Calibri" panose="020F0502020204030204" pitchFamily="34" charset="0"/>
              <a:cs typeface="Calibri" panose="020F0502020204030204" pitchFamily="34" charset="0"/>
            </a:endParaRPr>
          </a:p>
        </p:txBody>
      </p:sp>
      <p:cxnSp>
        <p:nvCxnSpPr>
          <p:cNvPr id="34" name="Connector: Elbow 33">
            <a:extLst>
              <a:ext uri="{FF2B5EF4-FFF2-40B4-BE49-F238E27FC236}">
                <a16:creationId xmlns:a16="http://schemas.microsoft.com/office/drawing/2014/main" id="{05AD0209-59D1-4EBD-B982-D2BCB999496A}"/>
              </a:ext>
            </a:extLst>
          </p:cNvPr>
          <p:cNvCxnSpPr>
            <a:cxnSpLocks/>
            <a:endCxn id="20" idx="2"/>
          </p:cNvCxnSpPr>
          <p:nvPr/>
        </p:nvCxnSpPr>
        <p:spPr>
          <a:xfrm flipV="1">
            <a:off x="9021254" y="2540723"/>
            <a:ext cx="1715677" cy="1363069"/>
          </a:xfrm>
          <a:prstGeom prst="bentConnector2">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86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66B7CF-B54A-4B01-A110-B28AEBCCEA73}"/>
              </a:ext>
            </a:extLst>
          </p:cNvPr>
          <p:cNvSpPr>
            <a:spLocks noGrp="1"/>
          </p:cNvSpPr>
          <p:nvPr>
            <p:ph type="title"/>
          </p:nvPr>
        </p:nvSpPr>
        <p:spPr/>
        <p:txBody>
          <a:bodyPr>
            <a:normAutofit fontScale="90000"/>
          </a:bodyPr>
          <a:lstStyle/>
          <a:p>
            <a:pPr algn="r" fontAlgn="auto">
              <a:spcAft>
                <a:spcPts val="0"/>
              </a:spcAft>
              <a:defRPr/>
            </a:pP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IN" dirty="0"/>
          </a:p>
        </p:txBody>
      </p:sp>
      <p:sp>
        <p:nvSpPr>
          <p:cNvPr id="3" name="Title 3">
            <a:extLst>
              <a:ext uri="{FF2B5EF4-FFF2-40B4-BE49-F238E27FC236}">
                <a16:creationId xmlns:a16="http://schemas.microsoft.com/office/drawing/2014/main" id="{2379A9B6-0C47-4116-80B5-60A9714D86D9}"/>
              </a:ext>
            </a:extLst>
          </p:cNvPr>
          <p:cNvSpPr txBox="1">
            <a:spLocks/>
          </p:cNvSpPr>
          <p:nvPr/>
        </p:nvSpPr>
        <p:spPr>
          <a:xfrm>
            <a:off x="-211099" y="859862"/>
            <a:ext cx="3244850" cy="1028700"/>
          </a:xfrm>
          <a:prstGeom prst="rect">
            <a:avLst/>
          </a:prstGeom>
        </p:spPr>
        <p:txBody>
          <a:bodyPr anchor="b">
            <a:normAutofit/>
          </a:bodyPr>
          <a:lstStyle>
            <a:lvl1pPr algn="l" defTabSz="914400" rtl="0" eaLnBrk="1" latinLnBrk="0" hangingPunct="1">
              <a:lnSpc>
                <a:spcPct val="90000"/>
              </a:lnSpc>
              <a:spcBef>
                <a:spcPct val="0"/>
              </a:spcBef>
              <a:buNone/>
              <a:defRPr sz="5900" b="0" kern="1200" spc="-100" baseline="0">
                <a:solidFill>
                  <a:srgbClr val="000F4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IN" sz="5900" b="0" i="0" u="none" strike="noStrike" kern="1200" cap="none" spc="-100" normalizeH="0" baseline="0" noProof="0" dirty="0">
              <a:ln>
                <a:noFill/>
              </a:ln>
              <a:solidFill>
                <a:srgbClr val="000F46"/>
              </a:solidFill>
              <a:effectLst/>
              <a:uLnTx/>
              <a:uFillTx/>
              <a:latin typeface="Corbel"/>
              <a:ea typeface="+mj-ea"/>
              <a:cs typeface="+mj-cs"/>
              <a:sym typeface="Arial"/>
            </a:endParaRPr>
          </a:p>
        </p:txBody>
      </p:sp>
      <p:sp>
        <p:nvSpPr>
          <p:cNvPr id="5" name="Title 1">
            <a:extLst>
              <a:ext uri="{FF2B5EF4-FFF2-40B4-BE49-F238E27FC236}">
                <a16:creationId xmlns:a16="http://schemas.microsoft.com/office/drawing/2014/main" id="{9F3BA4FC-AA48-4ACC-A5A3-814748AFD95E}"/>
              </a:ext>
            </a:extLst>
          </p:cNvPr>
          <p:cNvSpPr txBox="1">
            <a:spLocks/>
          </p:cNvSpPr>
          <p:nvPr/>
        </p:nvSpPr>
        <p:spPr>
          <a:xfrm>
            <a:off x="2711836" y="-55926"/>
            <a:ext cx="2312151" cy="605835"/>
          </a:xfrm>
          <a:prstGeom prst="rect">
            <a:avLst/>
          </a:prstGeom>
        </p:spPr>
        <p:txBody>
          <a:bodyPr vert="horz" lIns="91440" tIns="45720" rIns="91440" bIns="45720" rtlCol="0" anchor="b">
            <a:normAutofit/>
          </a:bodyPr>
          <a:lstStyle>
            <a:lvl1pPr algn="l" rtl="0" fontAlgn="base">
              <a:lnSpc>
                <a:spcPct val="90000"/>
              </a:lnSpc>
              <a:spcBef>
                <a:spcPct val="0"/>
              </a:spcBef>
              <a:spcAft>
                <a:spcPct val="0"/>
              </a:spcAft>
              <a:defRPr sz="5900" b="0" kern="1200" spc="-100" baseline="0">
                <a:solidFill>
                  <a:srgbClr val="000F46"/>
                </a:solidFill>
                <a:latin typeface="+mj-lt"/>
                <a:ea typeface="+mj-ea"/>
                <a:cs typeface="+mj-cs"/>
              </a:defRPr>
            </a:lvl1pPr>
            <a:lvl2pPr algn="l" rtl="0" fontAlgn="base">
              <a:lnSpc>
                <a:spcPct val="90000"/>
              </a:lnSpc>
              <a:spcBef>
                <a:spcPct val="0"/>
              </a:spcBef>
              <a:spcAft>
                <a:spcPct val="0"/>
              </a:spcAft>
              <a:defRPr sz="3600">
                <a:solidFill>
                  <a:srgbClr val="FFFFFF"/>
                </a:solidFill>
                <a:latin typeface="Corbel" panose="020B0503020204020204" pitchFamily="34" charset="0"/>
              </a:defRPr>
            </a:lvl2pPr>
            <a:lvl3pPr algn="l" rtl="0" fontAlgn="base">
              <a:lnSpc>
                <a:spcPct val="90000"/>
              </a:lnSpc>
              <a:spcBef>
                <a:spcPct val="0"/>
              </a:spcBef>
              <a:spcAft>
                <a:spcPct val="0"/>
              </a:spcAft>
              <a:defRPr sz="3600">
                <a:solidFill>
                  <a:srgbClr val="FFFFFF"/>
                </a:solidFill>
                <a:latin typeface="Corbel" panose="020B0503020204020204" pitchFamily="34" charset="0"/>
              </a:defRPr>
            </a:lvl3pPr>
            <a:lvl4pPr algn="l" rtl="0" fontAlgn="base">
              <a:lnSpc>
                <a:spcPct val="90000"/>
              </a:lnSpc>
              <a:spcBef>
                <a:spcPct val="0"/>
              </a:spcBef>
              <a:spcAft>
                <a:spcPct val="0"/>
              </a:spcAft>
              <a:defRPr sz="3600">
                <a:solidFill>
                  <a:srgbClr val="FFFFFF"/>
                </a:solidFill>
                <a:latin typeface="Corbel" panose="020B0503020204020204" pitchFamily="34" charset="0"/>
              </a:defRPr>
            </a:lvl4pPr>
            <a:lvl5pPr algn="l" rtl="0" fontAlgn="base">
              <a:lnSpc>
                <a:spcPct val="90000"/>
              </a:lnSpc>
              <a:spcBef>
                <a:spcPct val="0"/>
              </a:spcBef>
              <a:spcAft>
                <a:spcPct val="0"/>
              </a:spcAft>
              <a:defRPr sz="3600">
                <a:solidFill>
                  <a:srgbClr val="FFFFFF"/>
                </a:solidFill>
                <a:latin typeface="Corbel" panose="020B0503020204020204" pitchFamily="34" charset="0"/>
              </a:defRPr>
            </a:lvl5pPr>
            <a:lvl6pPr marL="457200" algn="l" rtl="0" fontAlgn="base">
              <a:lnSpc>
                <a:spcPct val="90000"/>
              </a:lnSpc>
              <a:spcBef>
                <a:spcPct val="0"/>
              </a:spcBef>
              <a:spcAft>
                <a:spcPct val="0"/>
              </a:spcAft>
              <a:defRPr sz="3600">
                <a:solidFill>
                  <a:srgbClr val="FFFFFF"/>
                </a:solidFill>
                <a:latin typeface="Corbel" panose="020B0503020204020204" pitchFamily="34" charset="0"/>
              </a:defRPr>
            </a:lvl6pPr>
            <a:lvl7pPr marL="914400" algn="l" rtl="0" fontAlgn="base">
              <a:lnSpc>
                <a:spcPct val="90000"/>
              </a:lnSpc>
              <a:spcBef>
                <a:spcPct val="0"/>
              </a:spcBef>
              <a:spcAft>
                <a:spcPct val="0"/>
              </a:spcAft>
              <a:defRPr sz="3600">
                <a:solidFill>
                  <a:srgbClr val="FFFFFF"/>
                </a:solidFill>
                <a:latin typeface="Corbel" panose="020B0503020204020204" pitchFamily="34" charset="0"/>
              </a:defRPr>
            </a:lvl7pPr>
            <a:lvl8pPr marL="1371600" algn="l" rtl="0" fontAlgn="base">
              <a:lnSpc>
                <a:spcPct val="90000"/>
              </a:lnSpc>
              <a:spcBef>
                <a:spcPct val="0"/>
              </a:spcBef>
              <a:spcAft>
                <a:spcPct val="0"/>
              </a:spcAft>
              <a:defRPr sz="3600">
                <a:solidFill>
                  <a:srgbClr val="FFFFFF"/>
                </a:solidFill>
                <a:latin typeface="Corbel" panose="020B0503020204020204" pitchFamily="34" charset="0"/>
              </a:defRPr>
            </a:lvl8pPr>
            <a:lvl9pPr marL="1828800" algn="l" rtl="0" fontAlgn="base">
              <a:lnSpc>
                <a:spcPct val="90000"/>
              </a:lnSpc>
              <a:spcBef>
                <a:spcPct val="0"/>
              </a:spcBef>
              <a:spcAft>
                <a:spcPct val="0"/>
              </a:spcAft>
              <a:defRPr sz="3600">
                <a:solidFill>
                  <a:srgbClr val="FFFFFF"/>
                </a:solidFill>
                <a:latin typeface="Corbel" panose="020B0503020204020204" pitchFamily="34" charset="0"/>
              </a:defRPr>
            </a:lvl9pPr>
          </a:lstStyle>
          <a:p>
            <a:r>
              <a:rPr lang="en-IN" sz="2400" b="1" dirty="0">
                <a:solidFill>
                  <a:schemeClr val="bg1"/>
                </a:solidFill>
                <a:latin typeface="Calibri" panose="020F0502020204030204" pitchFamily="34" charset="0"/>
                <a:cs typeface="Calibri" panose="020F0502020204030204" pitchFamily="34" charset="0"/>
              </a:rPr>
              <a:t>Video Tutorial</a:t>
            </a:r>
          </a:p>
        </p:txBody>
      </p:sp>
      <p:pic>
        <p:nvPicPr>
          <p:cNvPr id="2" name="final_">
            <a:hlinkClick r:id="" action="ppaction://media"/>
            <a:extLst>
              <a:ext uri="{FF2B5EF4-FFF2-40B4-BE49-F238E27FC236}">
                <a16:creationId xmlns:a16="http://schemas.microsoft.com/office/drawing/2014/main" id="{758CF5B1-39DB-40A8-86EA-41FB1F4146F4}"/>
              </a:ext>
            </a:extLst>
          </p:cNvPr>
          <p:cNvPicPr>
            <a:picLocks noChangeAspect="1"/>
          </p:cNvPicPr>
          <p:nvPr>
            <a:videoFile r:link="rId2"/>
            <p:extLst>
              <p:ext uri="{DAA4B4D4-6D71-4841-9C94-3DE7FCFB9230}">
                <p14:media xmlns:p14="http://schemas.microsoft.com/office/powerpoint/2010/main" r:embed="rId1">
                  <p14:bmkLst>
                    <p14:bmk name="Bookmark 1" time="68103.3111"/>
                  </p14:bmkLst>
                </p14:media>
              </p:ext>
            </p:extLst>
          </p:nvPr>
        </p:nvPicPr>
        <p:blipFill>
          <a:blip r:embed="rId4"/>
          <a:stretch>
            <a:fillRect/>
          </a:stretch>
        </p:blipFill>
        <p:spPr>
          <a:xfrm>
            <a:off x="1223889" y="689706"/>
            <a:ext cx="9744222" cy="5478587"/>
          </a:xfrm>
          <a:prstGeom prst="rect">
            <a:avLst/>
          </a:prstGeom>
        </p:spPr>
      </p:pic>
    </p:spTree>
    <p:extLst>
      <p:ext uri="{BB962C8B-B14F-4D97-AF65-F5344CB8AC3E}">
        <p14:creationId xmlns:p14="http://schemas.microsoft.com/office/powerpoint/2010/main" val="181115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otalTime>1116</TotalTime>
  <Words>1083</Words>
  <Application>Microsoft Office PowerPoint</Application>
  <PresentationFormat>Widescreen</PresentationFormat>
  <Paragraphs>114</Paragraphs>
  <Slides>10</Slides>
  <Notes>0</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10</vt:i4>
      </vt:variant>
    </vt:vector>
  </HeadingPairs>
  <TitlesOfParts>
    <vt:vector size="22" baseType="lpstr">
      <vt:lpstr>Adobe Devanagari</vt:lpstr>
      <vt:lpstr>Arial</vt:lpstr>
      <vt:lpstr>Calibri</vt:lpstr>
      <vt:lpstr>Calibri Light</vt:lpstr>
      <vt:lpstr>Corbel</vt:lpstr>
      <vt:lpstr>Mangal</vt:lpstr>
      <vt:lpstr>Segoe UI</vt:lpstr>
      <vt:lpstr>Wingdings 2</vt:lpstr>
      <vt:lpstr>Office Theme</vt:lpstr>
      <vt:lpstr>3_Frame</vt:lpstr>
      <vt:lpstr>think-cell Slide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Sukhmeet Singh</cp:lastModifiedBy>
  <cp:revision>113</cp:revision>
  <dcterms:created xsi:type="dcterms:W3CDTF">2021-03-11T14:47:45Z</dcterms:created>
  <dcterms:modified xsi:type="dcterms:W3CDTF">2021-03-17T14:49:56Z</dcterms:modified>
</cp:coreProperties>
</file>